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6"/>
  </p:notesMasterIdLst>
  <p:sldIdLst>
    <p:sldId id="256" r:id="rId2"/>
    <p:sldId id="272" r:id="rId3"/>
    <p:sldId id="258" r:id="rId4"/>
    <p:sldId id="260" r:id="rId5"/>
    <p:sldId id="261" r:id="rId6"/>
    <p:sldId id="262" r:id="rId7"/>
    <p:sldId id="263" r:id="rId8"/>
    <p:sldId id="264" r:id="rId9"/>
    <p:sldId id="265" r:id="rId10"/>
    <p:sldId id="273" r:id="rId11"/>
    <p:sldId id="266" r:id="rId12"/>
    <p:sldId id="267" r:id="rId13"/>
    <p:sldId id="270" r:id="rId14"/>
    <p:sldId id="271"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Montserrat" panose="020B0604020202020204" charset="0"/>
      <p:regular r:id="rId21"/>
      <p:bold r:id="rId22"/>
      <p:italic r:id="rId23"/>
      <p:boldItalic r:id="rId24"/>
    </p:embeddedFont>
    <p:embeddedFont>
      <p:font typeface="Montserrat Medium" panose="020B0604020202020204" charset="0"/>
      <p:regular r:id="rId25"/>
      <p:bold r:id="rId26"/>
      <p:italic r:id="rId27"/>
      <p:boldItalic r:id="rId28"/>
    </p:embeddedFont>
    <p:embeddedFont>
      <p:font typeface="Nunito Sans"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86413c511e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solidFill>
                <a:srgbClr val="000000"/>
              </a:solidFill>
              <a:latin typeface="Nunito Sans"/>
              <a:ea typeface="Nunito Sans"/>
              <a:cs typeface="Nunito Sans"/>
              <a:sym typeface="Nunito Sans"/>
            </a:endParaRPr>
          </a:p>
        </p:txBody>
      </p:sp>
      <p:sp>
        <p:nvSpPr>
          <p:cNvPr id="55" name="Google Shape;55;g86413c511e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eb0753c87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Nunito Sans"/>
                <a:ea typeface="Nunito Sans"/>
                <a:cs typeface="Nunito Sans"/>
                <a:sym typeface="Nunito Sans"/>
              </a:rPr>
              <a:t>Alon</a:t>
            </a:r>
            <a:endParaRPr sz="1100" u="none" strike="noStrike" cap="none">
              <a:solidFill>
                <a:srgbClr val="000000"/>
              </a:solidFill>
              <a:latin typeface="Nunito Sans"/>
              <a:ea typeface="Nunito Sans"/>
              <a:cs typeface="Nunito Sans"/>
              <a:sym typeface="Nunito Sans"/>
            </a:endParaRPr>
          </a:p>
        </p:txBody>
      </p:sp>
      <p:sp>
        <p:nvSpPr>
          <p:cNvPr id="148" name="Google Shape;148;gbeb0753c8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7760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bdb37be86e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Nunito Sans"/>
                <a:ea typeface="Nunito Sans"/>
                <a:cs typeface="Nunito Sans"/>
                <a:sym typeface="Nunito Sans"/>
              </a:rPr>
              <a:t>Alon</a:t>
            </a:r>
            <a:endParaRPr sz="1100" u="none" strike="noStrike" cap="none">
              <a:solidFill>
                <a:srgbClr val="000000"/>
              </a:solidFill>
              <a:latin typeface="Nunito Sans"/>
              <a:ea typeface="Nunito Sans"/>
              <a:cs typeface="Nunito Sans"/>
              <a:sym typeface="Nunito Sans"/>
            </a:endParaRPr>
          </a:p>
        </p:txBody>
      </p:sp>
      <p:sp>
        <p:nvSpPr>
          <p:cNvPr id="162" name="Google Shape;162;gbdb37be86e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572461a75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Nunito Sans"/>
                <a:ea typeface="Nunito Sans"/>
                <a:cs typeface="Nunito Sans"/>
                <a:sym typeface="Nunito Sans"/>
              </a:rPr>
              <a:t>Alon</a:t>
            </a:r>
            <a:endParaRPr sz="1100" u="none" strike="noStrike" cap="none">
              <a:solidFill>
                <a:srgbClr val="000000"/>
              </a:solidFill>
              <a:latin typeface="Nunito Sans"/>
              <a:ea typeface="Nunito Sans"/>
              <a:cs typeface="Nunito Sans"/>
              <a:sym typeface="Nunito Sans"/>
            </a:endParaRPr>
          </a:p>
        </p:txBody>
      </p:sp>
      <p:sp>
        <p:nvSpPr>
          <p:cNvPr id="175" name="Google Shape;175;gc572461a7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88a2a998af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Nunito Sans"/>
                <a:ea typeface="Nunito Sans"/>
                <a:cs typeface="Nunito Sans"/>
                <a:sym typeface="Nunito Sans"/>
              </a:rPr>
              <a:t>Alon</a:t>
            </a:r>
            <a:endParaRPr sz="1100" u="none" strike="noStrike" cap="none">
              <a:solidFill>
                <a:srgbClr val="000000"/>
              </a:solidFill>
              <a:latin typeface="Nunito Sans"/>
              <a:ea typeface="Nunito Sans"/>
              <a:cs typeface="Nunito Sans"/>
              <a:sym typeface="Nunito Sans"/>
            </a:endParaRPr>
          </a:p>
        </p:txBody>
      </p:sp>
      <p:sp>
        <p:nvSpPr>
          <p:cNvPr id="206" name="Google Shape;206;g88a2a998a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98ad788d7_4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solidFill>
                <a:srgbClr val="000000"/>
              </a:solidFill>
              <a:latin typeface="Nunito Sans"/>
              <a:ea typeface="Nunito Sans"/>
              <a:cs typeface="Nunito Sans"/>
              <a:sym typeface="Nunito Sans"/>
            </a:endParaRPr>
          </a:p>
        </p:txBody>
      </p:sp>
      <p:sp>
        <p:nvSpPr>
          <p:cNvPr id="214" name="Google Shape;214;g898ad788d7_4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bdb37be86e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a:latin typeface="Nunito Sans"/>
                <a:ea typeface="Nunito Sans"/>
                <a:cs typeface="Nunito Sans"/>
                <a:sym typeface="Nunito Sans"/>
              </a:rPr>
              <a:t>Guy</a:t>
            </a:r>
            <a:endParaRPr sz="1100" u="none" strike="noStrike" cap="none">
              <a:solidFill>
                <a:srgbClr val="000000"/>
              </a:solidFill>
              <a:latin typeface="Nunito Sans"/>
              <a:ea typeface="Nunito Sans"/>
              <a:cs typeface="Nunito Sans"/>
              <a:sym typeface="Nunito Sans"/>
            </a:endParaRPr>
          </a:p>
        </p:txBody>
      </p:sp>
      <p:sp>
        <p:nvSpPr>
          <p:cNvPr id="71" name="Google Shape;71;gbdb37be86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1699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bdb37be86e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a:latin typeface="Nunito Sans"/>
                <a:ea typeface="Nunito Sans"/>
                <a:cs typeface="Nunito Sans"/>
                <a:sym typeface="Nunito Sans"/>
              </a:rPr>
              <a:t>Guy</a:t>
            </a:r>
            <a:endParaRPr sz="1100" u="none" strike="noStrike" cap="none">
              <a:solidFill>
                <a:srgbClr val="000000"/>
              </a:solidFill>
              <a:latin typeface="Nunito Sans"/>
              <a:ea typeface="Nunito Sans"/>
              <a:cs typeface="Nunito Sans"/>
              <a:sym typeface="Nunito Sans"/>
            </a:endParaRPr>
          </a:p>
        </p:txBody>
      </p:sp>
      <p:sp>
        <p:nvSpPr>
          <p:cNvPr id="71" name="Google Shape;71;gbdb37be86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e81fc3f7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a:latin typeface="Nunito Sans"/>
                <a:ea typeface="Nunito Sans"/>
                <a:cs typeface="Nunito Sans"/>
                <a:sym typeface="Nunito Sans"/>
              </a:rPr>
              <a:t>Alon</a:t>
            </a:r>
            <a:endParaRPr sz="1100" u="none" strike="noStrike" cap="none">
              <a:solidFill>
                <a:srgbClr val="000000"/>
              </a:solidFill>
              <a:latin typeface="Nunito Sans"/>
              <a:ea typeface="Nunito Sans"/>
              <a:cs typeface="Nunito Sans"/>
              <a:sym typeface="Nunito Sans"/>
            </a:endParaRPr>
          </a:p>
        </p:txBody>
      </p:sp>
      <p:sp>
        <p:nvSpPr>
          <p:cNvPr id="91" name="Google Shape;91;gbe81fc3f7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bdb37be86e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a:latin typeface="Nunito Sans"/>
                <a:ea typeface="Nunito Sans"/>
                <a:cs typeface="Nunito Sans"/>
                <a:sym typeface="Nunito Sans"/>
              </a:rPr>
              <a:t>Guy</a:t>
            </a:r>
            <a:endParaRPr sz="1100" u="none" strike="noStrike" cap="none">
              <a:solidFill>
                <a:srgbClr val="000000"/>
              </a:solidFill>
              <a:latin typeface="Nunito Sans"/>
              <a:ea typeface="Nunito Sans"/>
              <a:cs typeface="Nunito Sans"/>
              <a:sym typeface="Nunito Sans"/>
            </a:endParaRPr>
          </a:p>
        </p:txBody>
      </p:sp>
      <p:sp>
        <p:nvSpPr>
          <p:cNvPr id="100" name="Google Shape;100;gbdb37be86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bdb37be86e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a:latin typeface="Nunito Sans"/>
                <a:ea typeface="Nunito Sans"/>
                <a:cs typeface="Nunito Sans"/>
                <a:sym typeface="Nunito Sans"/>
              </a:rPr>
              <a:t>Guy</a:t>
            </a:r>
            <a:endParaRPr sz="1100" u="none" strike="noStrike" cap="none">
              <a:solidFill>
                <a:srgbClr val="000000"/>
              </a:solidFill>
              <a:latin typeface="Nunito Sans"/>
              <a:ea typeface="Nunito Sans"/>
              <a:cs typeface="Nunito Sans"/>
              <a:sym typeface="Nunito Sans"/>
            </a:endParaRPr>
          </a:p>
        </p:txBody>
      </p:sp>
      <p:sp>
        <p:nvSpPr>
          <p:cNvPr id="117" name="Google Shape;117;gbdb37be86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beac4eda0d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a:latin typeface="Nunito Sans"/>
                <a:ea typeface="Nunito Sans"/>
                <a:cs typeface="Nunito Sans"/>
                <a:sym typeface="Nunito Sans"/>
              </a:rPr>
              <a:t>Guy</a:t>
            </a:r>
            <a:endParaRPr sz="1100" u="none" strike="noStrike" cap="none">
              <a:solidFill>
                <a:srgbClr val="000000"/>
              </a:solidFill>
              <a:latin typeface="Nunito Sans"/>
              <a:ea typeface="Nunito Sans"/>
              <a:cs typeface="Nunito Sans"/>
              <a:sym typeface="Nunito Sans"/>
            </a:endParaRPr>
          </a:p>
        </p:txBody>
      </p:sp>
      <p:sp>
        <p:nvSpPr>
          <p:cNvPr id="128" name="Google Shape;128;gbeac4eda0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bdb37be86e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a:latin typeface="Nunito Sans"/>
                <a:ea typeface="Nunito Sans"/>
                <a:cs typeface="Nunito Sans"/>
                <a:sym typeface="Nunito Sans"/>
              </a:rPr>
              <a:t>Alon</a:t>
            </a:r>
            <a:endParaRPr sz="1100" u="none" strike="noStrike" cap="none">
              <a:solidFill>
                <a:srgbClr val="000000"/>
              </a:solidFill>
              <a:latin typeface="Nunito Sans"/>
              <a:ea typeface="Nunito Sans"/>
              <a:cs typeface="Nunito Sans"/>
              <a:sym typeface="Nunito Sans"/>
            </a:endParaRPr>
          </a:p>
        </p:txBody>
      </p:sp>
      <p:sp>
        <p:nvSpPr>
          <p:cNvPr id="140" name="Google Shape;140;gbdb37be86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eb0753c87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Nunito Sans"/>
                <a:ea typeface="Nunito Sans"/>
                <a:cs typeface="Nunito Sans"/>
                <a:sym typeface="Nunito Sans"/>
              </a:rPr>
              <a:t>Alon</a:t>
            </a:r>
            <a:endParaRPr sz="1100" u="none" strike="noStrike" cap="none">
              <a:solidFill>
                <a:srgbClr val="000000"/>
              </a:solidFill>
              <a:latin typeface="Nunito Sans"/>
              <a:ea typeface="Nunito Sans"/>
              <a:cs typeface="Nunito Sans"/>
              <a:sym typeface="Nunito Sans"/>
            </a:endParaRPr>
          </a:p>
        </p:txBody>
      </p:sp>
      <p:sp>
        <p:nvSpPr>
          <p:cNvPr id="148" name="Google Shape;148;gbeb0753c8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50"/>
        <p:cNvGrpSpPr/>
        <p:nvPr/>
      </p:nvGrpSpPr>
      <p:grpSpPr>
        <a:xfrm>
          <a:off x="0" y="0"/>
          <a:ext cx="0" cy="0"/>
          <a:chOff x="0" y="0"/>
          <a:chExt cx="0" cy="0"/>
        </a:xfrm>
      </p:grpSpPr>
      <p:sp>
        <p:nvSpPr>
          <p:cNvPr id="51" name="Google Shape;51;p13"/>
          <p:cNvSpPr>
            <a:spLocks noGrp="1"/>
          </p:cNvSpPr>
          <p:nvPr>
            <p:ph type="pic" idx="2"/>
          </p:nvPr>
        </p:nvSpPr>
        <p:spPr>
          <a:xfrm>
            <a:off x="0" y="0"/>
            <a:ext cx="9144000" cy="5143500"/>
          </a:xfrm>
          <a:prstGeom prst="rect">
            <a:avLst/>
          </a:prstGeom>
          <a:noFill/>
          <a:ln>
            <a:noFill/>
          </a:ln>
        </p:spPr>
        <p:txBody>
          <a:bodyPr spcFirstLastPara="1" wrap="square" lIns="68575" tIns="68575" rIns="68575" bIns="68575" anchor="t" anchorCtr="0">
            <a:noAutofit/>
          </a:bodyPr>
          <a:lstStyle>
            <a:lvl1pPr marR="0" lvl="0" algn="l" rtl="0">
              <a:lnSpc>
                <a:spcPct val="90000"/>
              </a:lnSpc>
              <a:spcBef>
                <a:spcPts val="800"/>
              </a:spcBef>
              <a:spcAft>
                <a:spcPts val="0"/>
              </a:spcAft>
              <a:buClr>
                <a:schemeClr val="accent3"/>
              </a:buClr>
              <a:buSzPts val="1200"/>
              <a:buFont typeface="Arial"/>
              <a:buNone/>
              <a:defRPr sz="1200" b="0" i="0" u="none" strike="noStrike" cap="none">
                <a:solidFill>
                  <a:schemeClr val="accent3"/>
                </a:solidFill>
                <a:latin typeface="Nunito Sans"/>
                <a:ea typeface="Nunito Sans"/>
                <a:cs typeface="Nunito Sans"/>
                <a:sym typeface="Nuni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_2">
  <p:cSld name="blank_2">
    <p:spTree>
      <p:nvGrpSpPr>
        <p:cNvPr id="1" name="Shape 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hyperlink" Target="https://drive.google.com/drive/folders/18-idL2IT_ypp4kdEGpUNuG5JNwAhQOQQ"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navigation.ros.org/" TargetMode="External"/><Relationship Id="rId3" Type="http://schemas.openxmlformats.org/officeDocument/2006/relationships/hyperlink" Target="https://app.theconstructsim.com/Course/57" TargetMode="External"/><Relationship Id="rId7" Type="http://schemas.openxmlformats.org/officeDocument/2006/relationships/hyperlink" Target="https://www.accessscience.com/content/article/aYB000130"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hyperlink" Target="http://wiki.ros.org/rviz" TargetMode="External"/><Relationship Id="rId5" Type="http://schemas.openxmlformats.org/officeDocument/2006/relationships/hyperlink" Target="https://en.wikipedia.org/wiki/Robot_Operating_System" TargetMode="External"/><Relationship Id="rId4" Type="http://schemas.openxmlformats.org/officeDocument/2006/relationships/hyperlink" Target="https://en.wikipedia.org/wiki/Odometr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1.gif"/><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Google Shape;57;p15"/>
          <p:cNvPicPr preferRelativeResize="0"/>
          <p:nvPr/>
        </p:nvPicPr>
        <p:blipFill>
          <a:blip r:embed="rId3">
            <a:alphaModFix/>
          </a:blip>
          <a:stretch>
            <a:fillRect/>
          </a:stretch>
        </p:blipFill>
        <p:spPr>
          <a:xfrm>
            <a:off x="0" y="0"/>
            <a:ext cx="9212870" cy="5182240"/>
          </a:xfrm>
          <a:prstGeom prst="rect">
            <a:avLst/>
          </a:prstGeom>
          <a:noFill/>
          <a:ln>
            <a:noFill/>
          </a:ln>
        </p:spPr>
      </p:pic>
      <p:sp>
        <p:nvSpPr>
          <p:cNvPr id="58" name="Google Shape;58;p15"/>
          <p:cNvSpPr txBox="1"/>
          <p:nvPr/>
        </p:nvSpPr>
        <p:spPr>
          <a:xfrm>
            <a:off x="309312" y="364686"/>
            <a:ext cx="5377500" cy="5568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lt1"/>
              </a:buClr>
              <a:buSzPts val="4100"/>
              <a:buFont typeface="Lato"/>
              <a:buNone/>
            </a:pPr>
            <a:r>
              <a:rPr lang="en" sz="2700">
                <a:solidFill>
                  <a:schemeClr val="lt1"/>
                </a:solidFill>
                <a:latin typeface="Montserrat"/>
                <a:ea typeface="Montserrat"/>
                <a:cs typeface="Montserrat"/>
                <a:sym typeface="Montserrat"/>
              </a:rPr>
              <a:t>Holon Institute of Technology</a:t>
            </a:r>
            <a:endParaRPr sz="2700" i="0" strike="noStrike" cap="none">
              <a:solidFill>
                <a:schemeClr val="lt1"/>
              </a:solidFill>
              <a:latin typeface="Montserrat"/>
              <a:ea typeface="Montserrat"/>
              <a:cs typeface="Montserrat"/>
              <a:sym typeface="Montserrat"/>
            </a:endParaRPr>
          </a:p>
        </p:txBody>
      </p:sp>
      <p:sp>
        <p:nvSpPr>
          <p:cNvPr id="59" name="Google Shape;59;p15"/>
          <p:cNvSpPr txBox="1"/>
          <p:nvPr/>
        </p:nvSpPr>
        <p:spPr>
          <a:xfrm>
            <a:off x="309300" y="1675200"/>
            <a:ext cx="8903700" cy="973200"/>
          </a:xfrm>
          <a:prstGeom prst="rect">
            <a:avLst/>
          </a:prstGeom>
          <a:noFill/>
          <a:ln>
            <a:noFill/>
          </a:ln>
        </p:spPr>
        <p:txBody>
          <a:bodyPr spcFirstLastPara="1" wrap="square" lIns="68575" tIns="34275" rIns="68575" bIns="34275" anchor="t" anchorCtr="0">
            <a:noAutofit/>
          </a:bodyPr>
          <a:lstStyle/>
          <a:p>
            <a:pPr lvl="0">
              <a:lnSpc>
                <a:spcPct val="90000"/>
              </a:lnSpc>
              <a:buClr>
                <a:schemeClr val="dk1"/>
              </a:buClr>
              <a:buSzPts val="1100"/>
            </a:pPr>
            <a:r>
              <a:rPr lang="en-US" sz="3300" dirty="0">
                <a:solidFill>
                  <a:schemeClr val="lt1"/>
                </a:solidFill>
                <a:latin typeface="Montserrat Medium"/>
                <a:ea typeface="Montserrat Medium"/>
                <a:cs typeface="Montserrat Medium"/>
                <a:sym typeface="Montserrat Medium"/>
              </a:rPr>
              <a:t>Autonomous Vehicle</a:t>
            </a:r>
            <a:r>
              <a:rPr lang="en" sz="3300" dirty="0">
                <a:solidFill>
                  <a:schemeClr val="lt1"/>
                </a:solidFill>
                <a:latin typeface="Montserrat Medium"/>
                <a:ea typeface="Montserrat Medium"/>
                <a:cs typeface="Montserrat Medium"/>
                <a:sym typeface="Montserrat Medium"/>
              </a:rPr>
              <a:t>:</a:t>
            </a:r>
            <a:endParaRPr sz="3300" dirty="0">
              <a:solidFill>
                <a:schemeClr val="lt1"/>
              </a:solidFill>
              <a:latin typeface="Montserrat Medium"/>
              <a:ea typeface="Montserrat Medium"/>
              <a:cs typeface="Montserrat Medium"/>
              <a:sym typeface="Montserrat Medium"/>
            </a:endParaRPr>
          </a:p>
          <a:p>
            <a:pPr marL="0" marR="0" lvl="0" indent="0" algn="l" rtl="0">
              <a:lnSpc>
                <a:spcPct val="90000"/>
              </a:lnSpc>
              <a:spcBef>
                <a:spcPts val="0"/>
              </a:spcBef>
              <a:spcAft>
                <a:spcPts val="0"/>
              </a:spcAft>
              <a:buClr>
                <a:schemeClr val="dk1"/>
              </a:buClr>
              <a:buSzPts val="1100"/>
              <a:buFont typeface="Arial"/>
              <a:buNone/>
            </a:pPr>
            <a:r>
              <a:rPr lang="en-US" sz="3300" dirty="0">
                <a:solidFill>
                  <a:schemeClr val="lt1"/>
                </a:solidFill>
                <a:latin typeface="Montserrat Medium"/>
                <a:ea typeface="Montserrat Medium"/>
                <a:cs typeface="Montserrat Medium"/>
                <a:sym typeface="Montserrat Medium"/>
              </a:rPr>
              <a:t>ROS Navigation in 5 Days</a:t>
            </a:r>
            <a:endParaRPr sz="3300" dirty="0">
              <a:solidFill>
                <a:schemeClr val="lt1"/>
              </a:solidFill>
              <a:latin typeface="Montserrat Medium"/>
              <a:ea typeface="Montserrat Medium"/>
              <a:cs typeface="Montserrat Medium"/>
              <a:sym typeface="Montserrat Medium"/>
            </a:endParaRPr>
          </a:p>
          <a:p>
            <a:pPr marL="0" marR="0" lvl="0" indent="0" algn="l" rtl="0">
              <a:lnSpc>
                <a:spcPct val="90000"/>
              </a:lnSpc>
              <a:spcBef>
                <a:spcPts val="0"/>
              </a:spcBef>
              <a:spcAft>
                <a:spcPts val="0"/>
              </a:spcAft>
              <a:buClr>
                <a:schemeClr val="dk1"/>
              </a:buClr>
              <a:buSzPts val="1100"/>
              <a:buFont typeface="Arial"/>
              <a:buNone/>
            </a:pPr>
            <a:endParaRPr sz="3300" dirty="0">
              <a:solidFill>
                <a:schemeClr val="lt1"/>
              </a:solidFill>
              <a:latin typeface="Montserrat Medium"/>
              <a:ea typeface="Montserrat Medium"/>
              <a:cs typeface="Montserrat Medium"/>
              <a:sym typeface="Montserrat Medium"/>
            </a:endParaRPr>
          </a:p>
          <a:p>
            <a:pPr marL="0" marR="0" lvl="0" indent="0" algn="l" rtl="0">
              <a:lnSpc>
                <a:spcPct val="90000"/>
              </a:lnSpc>
              <a:spcBef>
                <a:spcPts val="0"/>
              </a:spcBef>
              <a:spcAft>
                <a:spcPts val="0"/>
              </a:spcAft>
              <a:buClr>
                <a:schemeClr val="lt1"/>
              </a:buClr>
              <a:buSzPts val="4100"/>
              <a:buFont typeface="Lato"/>
              <a:buNone/>
            </a:pPr>
            <a:endParaRPr sz="3300" dirty="0">
              <a:solidFill>
                <a:schemeClr val="lt1"/>
              </a:solidFill>
              <a:latin typeface="Montserrat Medium"/>
              <a:ea typeface="Montserrat Medium"/>
              <a:cs typeface="Montserrat Medium"/>
              <a:sym typeface="Montserrat Medium"/>
            </a:endParaRPr>
          </a:p>
        </p:txBody>
      </p:sp>
      <p:cxnSp>
        <p:nvCxnSpPr>
          <p:cNvPr id="60" name="Google Shape;60;p15"/>
          <p:cNvCxnSpPr/>
          <p:nvPr/>
        </p:nvCxnSpPr>
        <p:spPr>
          <a:xfrm>
            <a:off x="651452" y="3402150"/>
            <a:ext cx="1540500" cy="0"/>
          </a:xfrm>
          <a:prstGeom prst="straightConnector1">
            <a:avLst/>
          </a:prstGeom>
          <a:noFill/>
          <a:ln w="38100" cap="flat" cmpd="sng">
            <a:solidFill>
              <a:schemeClr val="lt1"/>
            </a:solidFill>
            <a:prstDash val="solid"/>
            <a:round/>
            <a:headEnd type="none" w="sm" len="sm"/>
            <a:tailEnd type="none" w="sm" len="sm"/>
          </a:ln>
        </p:spPr>
      </p:cxnSp>
      <p:sp>
        <p:nvSpPr>
          <p:cNvPr id="61" name="Google Shape;61;p15"/>
          <p:cNvSpPr txBox="1"/>
          <p:nvPr/>
        </p:nvSpPr>
        <p:spPr>
          <a:xfrm>
            <a:off x="521650" y="3486750"/>
            <a:ext cx="2306610" cy="735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dirty="0">
                <a:solidFill>
                  <a:srgbClr val="FFFFFF"/>
                </a:solidFill>
                <a:latin typeface="Montserrat Medium"/>
                <a:ea typeface="Montserrat Medium"/>
                <a:cs typeface="Montserrat Medium"/>
                <a:sym typeface="Montserrat Medium"/>
              </a:rPr>
              <a:t>Guy Shafir - 315941799</a:t>
            </a:r>
            <a:endParaRPr dirty="0">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p:nvPr/>
        </p:nvSpPr>
        <p:spPr>
          <a:xfrm>
            <a:off x="-1" y="416878"/>
            <a:ext cx="288900" cy="331200"/>
          </a:xfrm>
          <a:prstGeom prst="rect">
            <a:avLst/>
          </a:prstGeom>
          <a:solidFill>
            <a:srgbClr val="19CA9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Nunito Sans"/>
              <a:ea typeface="Nunito Sans"/>
              <a:cs typeface="Nunito Sans"/>
              <a:sym typeface="Nunito Sans"/>
            </a:endParaRPr>
          </a:p>
        </p:txBody>
      </p:sp>
      <p:sp>
        <p:nvSpPr>
          <p:cNvPr id="151" name="Google Shape;151;p24"/>
          <p:cNvSpPr txBox="1"/>
          <p:nvPr/>
        </p:nvSpPr>
        <p:spPr>
          <a:xfrm>
            <a:off x="506075" y="339525"/>
            <a:ext cx="4564800" cy="541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300" i="0" u="none" strike="noStrike" cap="none" dirty="0">
                <a:solidFill>
                  <a:schemeClr val="dk2"/>
                </a:solidFill>
                <a:latin typeface="Montserrat Medium"/>
                <a:ea typeface="Montserrat Medium"/>
                <a:cs typeface="Montserrat Medium"/>
                <a:sym typeface="Montserrat Medium"/>
              </a:rPr>
              <a:t>How to Plan a Path:</a:t>
            </a:r>
            <a:endParaRPr sz="3300" i="0" u="none" strike="noStrike" cap="none" dirty="0">
              <a:solidFill>
                <a:schemeClr val="dk2"/>
              </a:solidFill>
              <a:latin typeface="Montserrat Medium"/>
              <a:ea typeface="Montserrat Medium"/>
              <a:cs typeface="Montserrat Medium"/>
              <a:sym typeface="Montserrat Medium"/>
            </a:endParaRPr>
          </a:p>
        </p:txBody>
      </p:sp>
      <p:sp>
        <p:nvSpPr>
          <p:cNvPr id="152" name="Google Shape;152;p24"/>
          <p:cNvSpPr txBox="1"/>
          <p:nvPr/>
        </p:nvSpPr>
        <p:spPr>
          <a:xfrm>
            <a:off x="144449" y="748078"/>
            <a:ext cx="8518800" cy="1902973"/>
          </a:xfrm>
          <a:prstGeom prst="rect">
            <a:avLst/>
          </a:prstGeom>
          <a:noFill/>
          <a:ln>
            <a:noFill/>
          </a:ln>
        </p:spPr>
        <p:txBody>
          <a:bodyPr spcFirstLastPara="1" wrap="square" lIns="91425" tIns="91425" rIns="91425" bIns="91425" anchor="t" anchorCtr="0">
            <a:noAutofit/>
          </a:bodyPr>
          <a:lstStyle/>
          <a:p>
            <a:pPr marL="457200" lvl="0" indent="-317500">
              <a:lnSpc>
                <a:spcPct val="150000"/>
              </a:lnSpc>
              <a:buClr>
                <a:srgbClr val="19CA99"/>
              </a:buClr>
              <a:buSzPts val="1400"/>
              <a:buFont typeface="Montserrat"/>
              <a:buChar char="●"/>
            </a:pPr>
            <a:r>
              <a:rPr lang="en-US" b="1" dirty="0" err="1">
                <a:latin typeface="Montserrat"/>
                <a:ea typeface="Montserrat"/>
                <a:cs typeface="Montserrat"/>
                <a:sym typeface="Montserrat"/>
              </a:rPr>
              <a:t>Costmaps</a:t>
            </a:r>
            <a:r>
              <a:rPr lang="en-US" dirty="0">
                <a:latin typeface="Montserrat"/>
                <a:ea typeface="Montserrat"/>
                <a:cs typeface="Montserrat"/>
                <a:sym typeface="Montserrat"/>
              </a:rPr>
              <a:t> - A </a:t>
            </a:r>
            <a:r>
              <a:rPr lang="en-US" dirty="0" err="1">
                <a:latin typeface="Montserrat"/>
                <a:ea typeface="Montserrat"/>
                <a:cs typeface="Montserrat"/>
                <a:sym typeface="Montserrat"/>
              </a:rPr>
              <a:t>costmap</a:t>
            </a:r>
            <a:r>
              <a:rPr lang="en-US" dirty="0">
                <a:latin typeface="Montserrat"/>
                <a:ea typeface="Montserrat"/>
                <a:cs typeface="Montserrat"/>
                <a:sym typeface="Montserrat"/>
              </a:rPr>
              <a:t> is a map that represents places that are safe for the robot to be in a cells grid. Usually, the values in the </a:t>
            </a:r>
            <a:r>
              <a:rPr lang="en-US" dirty="0" err="1">
                <a:latin typeface="Montserrat"/>
                <a:ea typeface="Montserrat"/>
                <a:cs typeface="Montserrat"/>
                <a:sym typeface="Montserrat"/>
              </a:rPr>
              <a:t>costmap</a:t>
            </a:r>
            <a:r>
              <a:rPr lang="en-US" dirty="0">
                <a:latin typeface="Montserrat"/>
                <a:ea typeface="Montserrat"/>
                <a:cs typeface="Montserrat"/>
                <a:sym typeface="Montserrat"/>
              </a:rPr>
              <a:t> are binary, representing either free space or places where the robot would be in collision. For Example: 0 represent cells where there are no obstacles and, therefore, moving the center of the robot to this position will not result in a collision. </a:t>
            </a:r>
          </a:p>
          <a:p>
            <a:pPr marL="457200" lvl="0" indent="-317500">
              <a:lnSpc>
                <a:spcPct val="150000"/>
              </a:lnSpc>
              <a:buClr>
                <a:srgbClr val="19CA99"/>
              </a:buClr>
              <a:buSzPts val="1400"/>
              <a:buFont typeface="Montserrat"/>
              <a:buChar char="●"/>
            </a:pPr>
            <a:endParaRPr lang="en-US" dirty="0">
              <a:latin typeface="Montserrat"/>
              <a:ea typeface="Montserrat"/>
              <a:cs typeface="Montserrat"/>
              <a:sym typeface="Montserrat"/>
            </a:endParaRPr>
          </a:p>
          <a:p>
            <a:pPr marL="139700" lvl="0">
              <a:lnSpc>
                <a:spcPct val="150000"/>
              </a:lnSpc>
              <a:buClr>
                <a:srgbClr val="19CA99"/>
              </a:buClr>
              <a:buSzPts val="1400"/>
            </a:pPr>
            <a:endParaRPr dirty="0">
              <a:solidFill>
                <a:schemeClr val="dk1"/>
              </a:solidFill>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575A476D-6BB7-4CF2-9639-7773E38D82EC}"/>
              </a:ext>
            </a:extLst>
          </p:cNvPr>
          <p:cNvPicPr>
            <a:picLocks noChangeAspect="1"/>
          </p:cNvPicPr>
          <p:nvPr/>
        </p:nvPicPr>
        <p:blipFill>
          <a:blip r:embed="rId3"/>
          <a:stretch>
            <a:fillRect/>
          </a:stretch>
        </p:blipFill>
        <p:spPr>
          <a:xfrm>
            <a:off x="640716" y="2550599"/>
            <a:ext cx="2271625" cy="2034906"/>
          </a:xfrm>
          <a:prstGeom prst="rect">
            <a:avLst/>
          </a:prstGeom>
          <a:ln>
            <a:solidFill>
              <a:schemeClr val="tx1"/>
            </a:solidFill>
          </a:ln>
          <a:effectLst>
            <a:softEdge rad="0"/>
          </a:effectLst>
        </p:spPr>
      </p:pic>
      <p:pic>
        <p:nvPicPr>
          <p:cNvPr id="6" name="Picture 2">
            <a:extLst>
              <a:ext uri="{FF2B5EF4-FFF2-40B4-BE49-F238E27FC236}">
                <a16:creationId xmlns:a16="http://schemas.microsoft.com/office/drawing/2014/main" id="{9DEE324F-1F42-4BEC-90F3-F350D9D288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805" t="11896" r="1139" b="12245"/>
          <a:stretch/>
        </p:blipFill>
        <p:spPr bwMode="auto">
          <a:xfrm>
            <a:off x="3859236" y="2571750"/>
            <a:ext cx="2760233" cy="20349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22A7378-77F3-4597-9E5C-EE05BB1369D0}"/>
              </a:ext>
            </a:extLst>
          </p:cNvPr>
          <p:cNvSpPr txBox="1"/>
          <p:nvPr/>
        </p:nvSpPr>
        <p:spPr>
          <a:xfrm>
            <a:off x="6685666" y="3189881"/>
            <a:ext cx="2082650" cy="523220"/>
          </a:xfrm>
          <a:prstGeom prst="rect">
            <a:avLst/>
          </a:prstGeom>
          <a:noFill/>
        </p:spPr>
        <p:txBody>
          <a:bodyPr wrap="square">
            <a:spAutoFit/>
          </a:bodyPr>
          <a:lstStyle/>
          <a:p>
            <a:pPr algn="l"/>
            <a:r>
              <a:rPr lang="en-US" dirty="0">
                <a:latin typeface="Montserrat"/>
              </a:rPr>
              <a:t>Global plan – </a:t>
            </a:r>
            <a:r>
              <a:rPr lang="en-US" dirty="0">
                <a:solidFill>
                  <a:srgbClr val="92D050"/>
                </a:solidFill>
                <a:latin typeface="Montserrat"/>
              </a:rPr>
              <a:t>Green</a:t>
            </a:r>
          </a:p>
          <a:p>
            <a:pPr algn="l"/>
            <a:r>
              <a:rPr lang="en-US" dirty="0">
                <a:latin typeface="Montserrat"/>
              </a:rPr>
              <a:t>Local plan - </a:t>
            </a:r>
            <a:r>
              <a:rPr lang="en-US" dirty="0">
                <a:solidFill>
                  <a:srgbClr val="CC0000"/>
                </a:solidFill>
                <a:latin typeface="Montserrat"/>
              </a:rPr>
              <a:t>Red</a:t>
            </a:r>
          </a:p>
        </p:txBody>
      </p:sp>
      <p:sp>
        <p:nvSpPr>
          <p:cNvPr id="8" name="TextBox 7">
            <a:extLst>
              <a:ext uri="{FF2B5EF4-FFF2-40B4-BE49-F238E27FC236}">
                <a16:creationId xmlns:a16="http://schemas.microsoft.com/office/drawing/2014/main" id="{B2F45A34-ACB3-42C6-B677-6612941B5B7B}"/>
              </a:ext>
            </a:extLst>
          </p:cNvPr>
          <p:cNvSpPr txBox="1"/>
          <p:nvPr/>
        </p:nvSpPr>
        <p:spPr>
          <a:xfrm>
            <a:off x="315821" y="4585505"/>
            <a:ext cx="3073553" cy="523220"/>
          </a:xfrm>
          <a:prstGeom prst="rect">
            <a:avLst/>
          </a:prstGeom>
          <a:noFill/>
        </p:spPr>
        <p:txBody>
          <a:bodyPr wrap="square" rtlCol="1">
            <a:spAutoFit/>
          </a:bodyPr>
          <a:lstStyle/>
          <a:p>
            <a:r>
              <a:rPr lang="en-US" dirty="0">
                <a:latin typeface="Montserrat"/>
              </a:rPr>
              <a:t>Dijkstra Algorithm Visualization</a:t>
            </a:r>
          </a:p>
          <a:p>
            <a:endParaRPr lang="he-IL" dirty="0"/>
          </a:p>
        </p:txBody>
      </p:sp>
    </p:spTree>
    <p:extLst>
      <p:ext uri="{BB962C8B-B14F-4D97-AF65-F5344CB8AC3E}">
        <p14:creationId xmlns:p14="http://schemas.microsoft.com/office/powerpoint/2010/main" val="543074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p:nvPr/>
        </p:nvSpPr>
        <p:spPr>
          <a:xfrm>
            <a:off x="-1" y="416878"/>
            <a:ext cx="288900" cy="331200"/>
          </a:xfrm>
          <a:prstGeom prst="rect">
            <a:avLst/>
          </a:prstGeom>
          <a:solidFill>
            <a:srgbClr val="19CA9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Nunito Sans"/>
              <a:ea typeface="Nunito Sans"/>
              <a:cs typeface="Nunito Sans"/>
              <a:sym typeface="Nunito Sans"/>
            </a:endParaRPr>
          </a:p>
        </p:txBody>
      </p:sp>
      <p:sp>
        <p:nvSpPr>
          <p:cNvPr id="165" name="Google Shape;165;p25"/>
          <p:cNvSpPr txBox="1"/>
          <p:nvPr/>
        </p:nvSpPr>
        <p:spPr>
          <a:xfrm>
            <a:off x="506075" y="336425"/>
            <a:ext cx="5193600" cy="541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200"/>
              <a:buFont typeface="Arial"/>
              <a:buNone/>
            </a:pPr>
            <a:r>
              <a:rPr lang="en-US" sz="3300" dirty="0">
                <a:solidFill>
                  <a:schemeClr val="dk2"/>
                </a:solidFill>
                <a:latin typeface="Montserrat Medium"/>
                <a:ea typeface="Montserrat Medium"/>
                <a:cs typeface="Montserrat Medium"/>
                <a:sym typeface="Montserrat Medium"/>
              </a:rPr>
              <a:t>Motion Control</a:t>
            </a:r>
            <a:endParaRPr sz="3300" i="0" u="none" strike="noStrike" cap="none" dirty="0">
              <a:solidFill>
                <a:schemeClr val="dk2"/>
              </a:solidFill>
              <a:latin typeface="Montserrat Medium"/>
              <a:ea typeface="Montserrat Medium"/>
              <a:cs typeface="Montserrat Medium"/>
              <a:sym typeface="Montserrat Medium"/>
            </a:endParaRPr>
          </a:p>
        </p:txBody>
      </p:sp>
      <p:sp>
        <p:nvSpPr>
          <p:cNvPr id="166" name="Google Shape;166;p25"/>
          <p:cNvSpPr txBox="1"/>
          <p:nvPr/>
        </p:nvSpPr>
        <p:spPr>
          <a:xfrm>
            <a:off x="506075" y="773142"/>
            <a:ext cx="7782300" cy="3813035"/>
          </a:xfrm>
          <a:prstGeom prst="rect">
            <a:avLst/>
          </a:prstGeom>
          <a:noFill/>
          <a:ln>
            <a:noFill/>
          </a:ln>
        </p:spPr>
        <p:txBody>
          <a:bodyPr spcFirstLastPara="1" wrap="square" lIns="91425" tIns="91425" rIns="91425" bIns="91425" anchor="t" anchorCtr="0">
            <a:noAutofit/>
          </a:bodyPr>
          <a:lstStyle/>
          <a:p>
            <a:pPr lvl="0">
              <a:lnSpc>
                <a:spcPct val="150000"/>
              </a:lnSpc>
            </a:pPr>
            <a:r>
              <a:rPr lang="en-US" dirty="0">
                <a:latin typeface="Montserrat"/>
                <a:ea typeface="Montserrat"/>
                <a:cs typeface="Montserrat"/>
                <a:sym typeface="Montserrat"/>
              </a:rPr>
              <a:t>The robot has to be able to follow a planned trajectory. During autonomous navigation we are using Odometry for a real time positioning information in order to make sure that the movement will not end up with a collision.</a:t>
            </a:r>
          </a:p>
          <a:p>
            <a:pPr lvl="0">
              <a:lnSpc>
                <a:spcPct val="150000"/>
              </a:lnSpc>
            </a:pPr>
            <a:r>
              <a:rPr lang="en-US" dirty="0">
                <a:latin typeface="Montserrat"/>
                <a:ea typeface="Montserrat"/>
                <a:cs typeface="Montserrat"/>
                <a:sym typeface="Montserrat"/>
              </a:rPr>
              <a:t>In wheeled mobile robots, the odometry estimates its position relative to a starting location. </a:t>
            </a:r>
          </a:p>
          <a:p>
            <a:pPr lvl="0">
              <a:lnSpc>
                <a:spcPct val="150000"/>
              </a:lnSpc>
            </a:pPr>
            <a:r>
              <a:rPr lang="en-US" b="1" dirty="0">
                <a:latin typeface="Montserrat"/>
                <a:ea typeface="Montserrat"/>
                <a:cs typeface="Montserrat"/>
                <a:sym typeface="Montserrat"/>
              </a:rPr>
              <a:t>Odometry </a:t>
            </a:r>
            <a:r>
              <a:rPr lang="en-US" dirty="0">
                <a:latin typeface="Montserrat"/>
                <a:ea typeface="Montserrat"/>
                <a:cs typeface="Montserrat"/>
                <a:sym typeface="Montserrat"/>
              </a:rPr>
              <a:t>- is the use of data from motion sensors to estimate change in position over time. It is used in robotics by some legged or wheeled robots to estimate their position relative to a starting location. This method is sensitive to errors due to the integration of velocity measurements over time to give position estimates. Rapid and accurate data collection, instrument calibration, and processing are required in most cases for odometry to be used effectively.</a:t>
            </a:r>
          </a:p>
          <a:p>
            <a:pPr lvl="0">
              <a:lnSpc>
                <a:spcPct val="150000"/>
              </a:lnSpc>
            </a:pPr>
            <a:endParaRPr dirty="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p:nvPr/>
        </p:nvSpPr>
        <p:spPr>
          <a:xfrm>
            <a:off x="-1" y="416878"/>
            <a:ext cx="288900" cy="331200"/>
          </a:xfrm>
          <a:prstGeom prst="rect">
            <a:avLst/>
          </a:prstGeom>
          <a:solidFill>
            <a:srgbClr val="19CA9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Nunito Sans"/>
              <a:ea typeface="Nunito Sans"/>
              <a:cs typeface="Nunito Sans"/>
              <a:sym typeface="Nunito Sans"/>
            </a:endParaRPr>
          </a:p>
        </p:txBody>
      </p:sp>
      <p:sp>
        <p:nvSpPr>
          <p:cNvPr id="178" name="Google Shape;178;p26"/>
          <p:cNvSpPr txBox="1"/>
          <p:nvPr/>
        </p:nvSpPr>
        <p:spPr>
          <a:xfrm>
            <a:off x="500100" y="328400"/>
            <a:ext cx="4194600" cy="528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300" dirty="0">
                <a:solidFill>
                  <a:schemeClr val="dk2"/>
                </a:solidFill>
                <a:latin typeface="Montserrat Medium"/>
                <a:ea typeface="Montserrat Medium"/>
                <a:cs typeface="Montserrat Medium"/>
                <a:sym typeface="Montserrat Medium"/>
              </a:rPr>
              <a:t>Summary</a:t>
            </a:r>
            <a:endParaRPr sz="3300" i="0" u="none" strike="noStrike" cap="none" dirty="0">
              <a:solidFill>
                <a:schemeClr val="dk2"/>
              </a:solidFill>
              <a:latin typeface="Montserrat Medium"/>
              <a:ea typeface="Montserrat Medium"/>
              <a:cs typeface="Montserrat Medium"/>
              <a:sym typeface="Montserrat Medium"/>
            </a:endParaRPr>
          </a:p>
        </p:txBody>
      </p:sp>
      <p:sp>
        <p:nvSpPr>
          <p:cNvPr id="179" name="Google Shape;179;p26"/>
          <p:cNvSpPr txBox="1"/>
          <p:nvPr/>
        </p:nvSpPr>
        <p:spPr>
          <a:xfrm flipH="1">
            <a:off x="500100" y="916550"/>
            <a:ext cx="5541600" cy="3312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endParaRPr sz="2100">
              <a:solidFill>
                <a:srgbClr val="19CA99"/>
              </a:solidFill>
              <a:latin typeface="Montserrat"/>
              <a:ea typeface="Montserrat"/>
              <a:cs typeface="Montserrat"/>
              <a:sym typeface="Montserrat"/>
            </a:endParaRPr>
          </a:p>
        </p:txBody>
      </p:sp>
      <p:sp>
        <p:nvSpPr>
          <p:cNvPr id="7" name="Google Shape;121;p21">
            <a:extLst>
              <a:ext uri="{FF2B5EF4-FFF2-40B4-BE49-F238E27FC236}">
                <a16:creationId xmlns:a16="http://schemas.microsoft.com/office/drawing/2014/main" id="{2BEFF978-87E5-47AB-A0D2-275EBF94E9F8}"/>
              </a:ext>
            </a:extLst>
          </p:cNvPr>
          <p:cNvSpPr txBox="1"/>
          <p:nvPr/>
        </p:nvSpPr>
        <p:spPr>
          <a:xfrm>
            <a:off x="500100" y="857300"/>
            <a:ext cx="7782300" cy="3778305"/>
          </a:xfrm>
          <a:prstGeom prst="rect">
            <a:avLst/>
          </a:prstGeom>
          <a:noFill/>
          <a:ln>
            <a:noFill/>
          </a:ln>
        </p:spPr>
        <p:txBody>
          <a:bodyPr spcFirstLastPara="1" wrap="square" lIns="91425" tIns="91425" rIns="91425" bIns="91425" anchor="t" anchorCtr="0">
            <a:noAutofit/>
          </a:bodyPr>
          <a:lstStyle/>
          <a:p>
            <a:pPr lvl="0">
              <a:lnSpc>
                <a:spcPct val="150000"/>
              </a:lnSpc>
              <a:buClr>
                <a:schemeClr val="dk1"/>
              </a:buClr>
              <a:buSzPts val="1100"/>
            </a:pPr>
            <a:r>
              <a:rPr lang="en-US" dirty="0">
                <a:solidFill>
                  <a:schemeClr val="dk1"/>
                </a:solidFill>
                <a:latin typeface="Montserrat"/>
                <a:ea typeface="Montserrat"/>
                <a:cs typeface="Montserrat"/>
                <a:sym typeface="Montserrat"/>
              </a:rPr>
              <a:t>In this course we learned the key and essential concepts of ROS Navigation, which allow robots to move around autonomously in various fields: warehouses, domestic, entertainment.</a:t>
            </a:r>
          </a:p>
          <a:p>
            <a:pPr lvl="0">
              <a:lnSpc>
                <a:spcPct val="150000"/>
              </a:lnSpc>
              <a:buClr>
                <a:schemeClr val="dk1"/>
              </a:buClr>
              <a:buSzPts val="1100"/>
            </a:pPr>
            <a:endParaRPr lang="en-US" dirty="0">
              <a:solidFill>
                <a:schemeClr val="dk1"/>
              </a:solidFill>
              <a:latin typeface="Montserrat"/>
              <a:ea typeface="Montserrat"/>
              <a:cs typeface="Montserrat"/>
              <a:sym typeface="Montserrat"/>
            </a:endParaRPr>
          </a:p>
          <a:p>
            <a:pPr lvl="0">
              <a:lnSpc>
                <a:spcPct val="150000"/>
              </a:lnSpc>
              <a:buClr>
                <a:schemeClr val="dk1"/>
              </a:buClr>
              <a:buSzPts val="1100"/>
            </a:pPr>
            <a:r>
              <a:rPr lang="en-US" dirty="0">
                <a:solidFill>
                  <a:schemeClr val="dk1"/>
                </a:solidFill>
                <a:latin typeface="Montserrat"/>
                <a:ea typeface="Montserrat"/>
                <a:cs typeface="Montserrat"/>
                <a:sym typeface="Montserrat"/>
              </a:rPr>
              <a:t>The following concepts were learned: </a:t>
            </a:r>
          </a:p>
          <a:p>
            <a:pPr marL="457200" indent="-317500">
              <a:lnSpc>
                <a:spcPct val="150000"/>
              </a:lnSpc>
              <a:buClr>
                <a:srgbClr val="19CA99"/>
              </a:buClr>
              <a:buSzPts val="1400"/>
              <a:buFont typeface="Montserrat"/>
              <a:buChar char="●"/>
            </a:pPr>
            <a:r>
              <a:rPr lang="en-US" dirty="0">
                <a:solidFill>
                  <a:schemeClr val="dk1"/>
                </a:solidFill>
                <a:latin typeface="Montserrat"/>
                <a:ea typeface="Montserrat"/>
                <a:cs typeface="Montserrat"/>
                <a:sym typeface="Montserrat"/>
              </a:rPr>
              <a:t>Setup ROS Navigation Stack on a Robot</a:t>
            </a:r>
          </a:p>
          <a:p>
            <a:pPr marL="457200" indent="-317500">
              <a:lnSpc>
                <a:spcPct val="150000"/>
              </a:lnSpc>
              <a:buClr>
                <a:srgbClr val="19CA99"/>
              </a:buClr>
              <a:buSzPts val="1400"/>
              <a:buFont typeface="Montserrat"/>
              <a:buChar char="●"/>
            </a:pPr>
            <a:r>
              <a:rPr lang="en-US" dirty="0">
                <a:solidFill>
                  <a:schemeClr val="dk1"/>
                </a:solidFill>
                <a:latin typeface="Montserrat"/>
                <a:ea typeface="Montserrat"/>
                <a:cs typeface="Montserrat"/>
                <a:sym typeface="Montserrat"/>
              </a:rPr>
              <a:t>Building a map of the environment</a:t>
            </a:r>
          </a:p>
          <a:p>
            <a:pPr marL="457200" indent="-317500">
              <a:lnSpc>
                <a:spcPct val="150000"/>
              </a:lnSpc>
              <a:buClr>
                <a:srgbClr val="19CA99"/>
              </a:buClr>
              <a:buSzPts val="1400"/>
              <a:buFont typeface="Montserrat"/>
              <a:buChar char="●"/>
            </a:pPr>
            <a:r>
              <a:rPr lang="en-US" dirty="0">
                <a:solidFill>
                  <a:schemeClr val="dk1"/>
                </a:solidFill>
                <a:latin typeface="Montserrat"/>
                <a:ea typeface="Montserrat"/>
                <a:cs typeface="Montserrat"/>
                <a:sym typeface="Montserrat"/>
              </a:rPr>
              <a:t>Perform Robot Localization</a:t>
            </a:r>
          </a:p>
          <a:p>
            <a:pPr marL="457200" indent="-317500">
              <a:lnSpc>
                <a:spcPct val="150000"/>
              </a:lnSpc>
              <a:buClr>
                <a:srgbClr val="19CA99"/>
              </a:buClr>
              <a:buSzPts val="1400"/>
              <a:buFont typeface="Montserrat"/>
              <a:buChar char="●"/>
            </a:pPr>
            <a:r>
              <a:rPr lang="en-US" dirty="0">
                <a:solidFill>
                  <a:schemeClr val="dk1"/>
                </a:solidFill>
                <a:latin typeface="Montserrat"/>
                <a:ea typeface="Montserrat"/>
                <a:cs typeface="Montserrat"/>
                <a:sym typeface="Montserrat"/>
              </a:rPr>
              <a:t>Autonomous Path Planning </a:t>
            </a:r>
          </a:p>
          <a:p>
            <a:pPr marL="457200" indent="-317500">
              <a:lnSpc>
                <a:spcPct val="150000"/>
              </a:lnSpc>
              <a:buClr>
                <a:srgbClr val="19CA99"/>
              </a:buClr>
              <a:buSzPts val="1400"/>
              <a:buFont typeface="Montserrat"/>
              <a:buChar char="●"/>
            </a:pPr>
            <a:r>
              <a:rPr lang="en-US" dirty="0">
                <a:solidFill>
                  <a:schemeClr val="dk1"/>
                </a:solidFill>
                <a:latin typeface="Montserrat"/>
                <a:ea typeface="Montserrat"/>
                <a:cs typeface="Montserrat"/>
                <a:sym typeface="Montserrat"/>
              </a:rPr>
              <a:t>Understanding Localization and Mapping</a:t>
            </a:r>
          </a:p>
          <a:p>
            <a:pPr marL="457200" indent="-317500">
              <a:lnSpc>
                <a:spcPct val="150000"/>
              </a:lnSpc>
              <a:buClr>
                <a:srgbClr val="19CA99"/>
              </a:buClr>
              <a:buSzPts val="1400"/>
              <a:buFont typeface="Montserrat"/>
              <a:buChar char="●"/>
            </a:pPr>
            <a:r>
              <a:rPr lang="en-US" dirty="0">
                <a:solidFill>
                  <a:schemeClr val="dk1"/>
                </a:solidFill>
                <a:latin typeface="Montserrat"/>
                <a:ea typeface="Montserrat"/>
                <a:cs typeface="Montserrat"/>
                <a:sym typeface="Montserrat"/>
              </a:rPr>
              <a:t>Obstacle Avoidance</a:t>
            </a:r>
          </a:p>
          <a:p>
            <a:pPr marL="457200" indent="-317500">
              <a:lnSpc>
                <a:spcPct val="150000"/>
              </a:lnSpc>
              <a:buClr>
                <a:srgbClr val="19CA99"/>
              </a:buClr>
              <a:buSzPts val="1400"/>
              <a:buFont typeface="Montserrat"/>
              <a:buChar char="●"/>
            </a:pPr>
            <a:endParaRPr lang="en-US" dirty="0">
              <a:solidFill>
                <a:schemeClr val="dk1"/>
              </a:solidFill>
              <a:latin typeface="Montserrat"/>
              <a:ea typeface="Montserrat"/>
              <a:cs typeface="Montserrat"/>
              <a:sym typeface="Montserrat"/>
            </a:endParaRPr>
          </a:p>
          <a:p>
            <a:pPr marL="139700">
              <a:lnSpc>
                <a:spcPct val="150000"/>
              </a:lnSpc>
              <a:buClr>
                <a:srgbClr val="19CA99"/>
              </a:buClr>
              <a:buSzPts val="1400"/>
            </a:pPr>
            <a:endParaRPr lang="en-US" dirty="0">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9"/>
          <p:cNvSpPr/>
          <p:nvPr/>
        </p:nvSpPr>
        <p:spPr>
          <a:xfrm>
            <a:off x="-1" y="416878"/>
            <a:ext cx="288900" cy="331200"/>
          </a:xfrm>
          <a:prstGeom prst="rect">
            <a:avLst/>
          </a:prstGeom>
          <a:solidFill>
            <a:srgbClr val="19CA9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Nunito Sans"/>
              <a:ea typeface="Nunito Sans"/>
              <a:cs typeface="Nunito Sans"/>
              <a:sym typeface="Nunito Sans"/>
            </a:endParaRPr>
          </a:p>
        </p:txBody>
      </p:sp>
      <p:sp>
        <p:nvSpPr>
          <p:cNvPr id="209" name="Google Shape;209;p29"/>
          <p:cNvSpPr txBox="1"/>
          <p:nvPr/>
        </p:nvSpPr>
        <p:spPr>
          <a:xfrm>
            <a:off x="500100" y="328392"/>
            <a:ext cx="3995100" cy="419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300" dirty="0">
                <a:solidFill>
                  <a:schemeClr val="dk2"/>
                </a:solidFill>
                <a:latin typeface="Montserrat Medium"/>
                <a:ea typeface="Montserrat Medium"/>
                <a:cs typeface="Montserrat Medium"/>
                <a:sym typeface="Montserrat Medium"/>
              </a:rPr>
              <a:t>GitHub Project</a:t>
            </a:r>
            <a:endParaRPr sz="3300" i="0" u="none" strike="noStrike" cap="none" dirty="0">
              <a:solidFill>
                <a:schemeClr val="dk2"/>
              </a:solidFill>
              <a:latin typeface="Montserrat Medium"/>
              <a:ea typeface="Montserrat Medium"/>
              <a:cs typeface="Montserrat Medium"/>
              <a:sym typeface="Montserrat Medium"/>
            </a:endParaRPr>
          </a:p>
        </p:txBody>
      </p:sp>
      <p:pic>
        <p:nvPicPr>
          <p:cNvPr id="1026" name="Picture 2" descr="UBC GitHub Instructor Guide | Learning Technology Hub">
            <a:extLst>
              <a:ext uri="{FF2B5EF4-FFF2-40B4-BE49-F238E27FC236}">
                <a16:creationId xmlns:a16="http://schemas.microsoft.com/office/drawing/2014/main" id="{20309AE9-AC59-471F-939C-9A29F091F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1162" y="328392"/>
            <a:ext cx="1797884" cy="1011310"/>
          </a:xfrm>
          <a:prstGeom prst="rect">
            <a:avLst/>
          </a:prstGeom>
          <a:noFill/>
          <a:extLst>
            <a:ext uri="{909E8E84-426E-40DD-AFC4-6F175D3DCCD1}">
              <a14:hiddenFill xmlns:a14="http://schemas.microsoft.com/office/drawing/2010/main">
                <a:solidFill>
                  <a:srgbClr val="FFFFFF"/>
                </a:solidFill>
              </a14:hiddenFill>
            </a:ext>
          </a:extLst>
        </p:spPr>
      </p:pic>
      <p:sp>
        <p:nvSpPr>
          <p:cNvPr id="211" name="Google Shape;211;p29"/>
          <p:cNvSpPr txBox="1"/>
          <p:nvPr/>
        </p:nvSpPr>
        <p:spPr>
          <a:xfrm>
            <a:off x="500100" y="862046"/>
            <a:ext cx="6276384" cy="170970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dirty="0">
                <a:latin typeface="Montserrat"/>
                <a:ea typeface="Montserrat"/>
                <a:cs typeface="Montserrat"/>
                <a:sym typeface="Montserrat"/>
              </a:rPr>
              <a:t>GitHub project can be found here:</a:t>
            </a:r>
          </a:p>
          <a:p>
            <a:pPr marL="0" lvl="0" indent="0" algn="l" rtl="0">
              <a:lnSpc>
                <a:spcPct val="150000"/>
              </a:lnSpc>
              <a:spcBef>
                <a:spcPts val="0"/>
              </a:spcBef>
              <a:spcAft>
                <a:spcPts val="0"/>
              </a:spcAft>
              <a:buNone/>
            </a:pPr>
            <a:endParaRPr lang="en-US" dirty="0">
              <a:latin typeface="Montserrat"/>
              <a:ea typeface="Montserrat"/>
              <a:cs typeface="Montserrat"/>
              <a:sym typeface="Montserrat"/>
            </a:endParaRPr>
          </a:p>
          <a:p>
            <a:pPr lvl="0">
              <a:lnSpc>
                <a:spcPct val="150000"/>
              </a:lnSpc>
            </a:pPr>
            <a:r>
              <a:rPr lang="en-US" b="1" dirty="0">
                <a:solidFill>
                  <a:schemeClr val="dk1"/>
                </a:solidFill>
                <a:latin typeface="Montserrat"/>
                <a:ea typeface="Montserrat"/>
                <a:cs typeface="Montserrat"/>
                <a:sym typeface="Montserrat"/>
              </a:rPr>
              <a:t>Video:</a:t>
            </a:r>
            <a:r>
              <a:rPr lang="en-US" dirty="0">
                <a:solidFill>
                  <a:schemeClr val="dk1"/>
                </a:solidFill>
                <a:latin typeface="Montserrat"/>
                <a:ea typeface="Montserrat"/>
                <a:cs typeface="Montserrat"/>
                <a:sym typeface="Montserrat"/>
              </a:rPr>
              <a:t> </a:t>
            </a:r>
            <a:r>
              <a:rPr lang="en-US" dirty="0">
                <a:solidFill>
                  <a:schemeClr val="dk1"/>
                </a:solidFill>
                <a:latin typeface="Montserrat"/>
                <a:ea typeface="Montserrat"/>
                <a:cs typeface="Montserrat"/>
                <a:sym typeface="Montserrat"/>
                <a:hlinkClick r:id="rId4"/>
              </a:rPr>
              <a:t>https://drive.google.com/drive/folders/18-idL2IT_ypp4kdEGpUNuG5JNwAhQOQQ</a:t>
            </a:r>
            <a:endParaRPr lang="en-US" dirty="0">
              <a:solidFill>
                <a:schemeClr val="dk1"/>
              </a:solidFill>
              <a:latin typeface="Montserrat"/>
              <a:ea typeface="Montserrat"/>
              <a:cs typeface="Montserrat"/>
              <a:sym typeface="Montserrat"/>
            </a:endParaRPr>
          </a:p>
          <a:p>
            <a:pPr lvl="0">
              <a:lnSpc>
                <a:spcPct val="150000"/>
              </a:lnSpc>
            </a:pPr>
            <a:endParaRPr lang="en-US" dirty="0">
              <a:solidFill>
                <a:schemeClr val="dk1"/>
              </a:solidFill>
              <a:latin typeface="Montserrat"/>
              <a:ea typeface="Montserrat"/>
              <a:cs typeface="Montserrat"/>
              <a:sym typeface="Montserrat"/>
            </a:endParaRPr>
          </a:p>
          <a:p>
            <a:pPr lvl="0">
              <a:lnSpc>
                <a:spcPct val="150000"/>
              </a:lnSpc>
            </a:pPr>
            <a:r>
              <a:rPr lang="en-US" b="1" dirty="0">
                <a:solidFill>
                  <a:schemeClr val="dk1"/>
                </a:solidFill>
                <a:latin typeface="Montserrat"/>
                <a:ea typeface="Montserrat"/>
                <a:cs typeface="Montserrat"/>
                <a:sym typeface="Montserrat"/>
              </a:rPr>
              <a:t>Project:</a:t>
            </a:r>
            <a:r>
              <a:rPr lang="en-US" dirty="0">
                <a:solidFill>
                  <a:schemeClr val="dk1"/>
                </a:solidFill>
                <a:latin typeface="Montserrat"/>
                <a:ea typeface="Montserrat"/>
                <a:cs typeface="Montserrat"/>
                <a:sym typeface="Montserrat"/>
              </a:rPr>
              <a:t> https://github.com/Guys1/HIT-Autonomous-vehicle</a:t>
            </a:r>
            <a:endParaRPr lang="en" dirty="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dirty="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0"/>
          <p:cNvSpPr/>
          <p:nvPr/>
        </p:nvSpPr>
        <p:spPr>
          <a:xfrm>
            <a:off x="-1" y="416878"/>
            <a:ext cx="288900" cy="331200"/>
          </a:xfrm>
          <a:prstGeom prst="rect">
            <a:avLst/>
          </a:prstGeom>
          <a:solidFill>
            <a:srgbClr val="19CA9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Nunito Sans"/>
              <a:ea typeface="Nunito Sans"/>
              <a:cs typeface="Nunito Sans"/>
              <a:sym typeface="Nunito Sans"/>
            </a:endParaRPr>
          </a:p>
        </p:txBody>
      </p:sp>
      <p:sp>
        <p:nvSpPr>
          <p:cNvPr id="217" name="Google Shape;217;p30"/>
          <p:cNvSpPr txBox="1"/>
          <p:nvPr/>
        </p:nvSpPr>
        <p:spPr>
          <a:xfrm>
            <a:off x="500100" y="328392"/>
            <a:ext cx="3995100" cy="419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3300">
                <a:solidFill>
                  <a:schemeClr val="dk2"/>
                </a:solidFill>
                <a:latin typeface="Montserrat Medium"/>
                <a:ea typeface="Montserrat Medium"/>
                <a:cs typeface="Montserrat Medium"/>
                <a:sym typeface="Montserrat Medium"/>
              </a:rPr>
              <a:t>References</a:t>
            </a:r>
            <a:endParaRPr sz="3300" i="0" u="none" strike="noStrike" cap="none">
              <a:solidFill>
                <a:schemeClr val="dk2"/>
              </a:solidFill>
              <a:latin typeface="Montserrat Medium"/>
              <a:ea typeface="Montserrat Medium"/>
              <a:cs typeface="Montserrat Medium"/>
              <a:sym typeface="Montserrat Medium"/>
            </a:endParaRPr>
          </a:p>
        </p:txBody>
      </p:sp>
      <p:sp>
        <p:nvSpPr>
          <p:cNvPr id="218" name="Google Shape;218;p30"/>
          <p:cNvSpPr txBox="1"/>
          <p:nvPr/>
        </p:nvSpPr>
        <p:spPr>
          <a:xfrm flipH="1">
            <a:off x="500200" y="1241525"/>
            <a:ext cx="8346900" cy="2664168"/>
          </a:xfrm>
          <a:prstGeom prst="rect">
            <a:avLst/>
          </a:prstGeom>
          <a:noFill/>
          <a:ln>
            <a:noFill/>
          </a:ln>
        </p:spPr>
        <p:txBody>
          <a:bodyPr spcFirstLastPara="1" wrap="square" lIns="0" tIns="0" rIns="0" bIns="0" anchor="t" anchorCtr="0">
            <a:noAutofit/>
          </a:bodyPr>
          <a:lstStyle/>
          <a:p>
            <a:pPr marL="342900" marR="0" lvl="0" indent="-247650" algn="l" rtl="0">
              <a:lnSpc>
                <a:spcPct val="200000"/>
              </a:lnSpc>
              <a:spcBef>
                <a:spcPts val="0"/>
              </a:spcBef>
              <a:spcAft>
                <a:spcPts val="0"/>
              </a:spcAft>
              <a:buClr>
                <a:srgbClr val="19CA99"/>
              </a:buClr>
              <a:buSzPts val="1300"/>
              <a:buFont typeface="Montserrat"/>
              <a:buChar char="●"/>
            </a:pPr>
            <a:r>
              <a:rPr lang="en" sz="1300" dirty="0">
                <a:solidFill>
                  <a:srgbClr val="3F3F3F"/>
                </a:solidFill>
                <a:latin typeface="Montserrat"/>
                <a:ea typeface="Montserrat"/>
                <a:cs typeface="Montserrat"/>
                <a:sym typeface="Montserrat"/>
              </a:rPr>
              <a:t>[1] - </a:t>
            </a:r>
            <a:r>
              <a:rPr lang="en-US" sz="1300" u="sng" dirty="0">
                <a:solidFill>
                  <a:schemeClr val="accent5"/>
                </a:solidFill>
                <a:latin typeface="Montserrat"/>
                <a:ea typeface="Montserrat"/>
                <a:cs typeface="Montserrat"/>
                <a:sym typeface="Montserrat"/>
                <a:hlinkClick r:id="rId3"/>
              </a:rPr>
              <a:t>The </a:t>
            </a:r>
            <a:r>
              <a:rPr lang="en-US" sz="1300" u="sng" dirty="0" err="1">
                <a:solidFill>
                  <a:schemeClr val="accent5"/>
                </a:solidFill>
                <a:latin typeface="Montserrat"/>
                <a:ea typeface="Montserrat"/>
                <a:cs typeface="Montserrat"/>
                <a:sym typeface="Montserrat"/>
                <a:hlinkClick r:id="rId3"/>
              </a:rPr>
              <a:t>Constructsim</a:t>
            </a:r>
            <a:r>
              <a:rPr lang="en-US" sz="1300" u="sng" dirty="0">
                <a:solidFill>
                  <a:schemeClr val="accent5"/>
                </a:solidFill>
                <a:latin typeface="Montserrat"/>
                <a:ea typeface="Montserrat"/>
                <a:cs typeface="Montserrat"/>
                <a:sym typeface="Montserrat"/>
                <a:hlinkClick r:id="rId3"/>
              </a:rPr>
              <a:t> - ROS Navigation in 5 Days</a:t>
            </a:r>
            <a:r>
              <a:rPr lang="en" sz="1300" dirty="0">
                <a:solidFill>
                  <a:srgbClr val="3F3F3F"/>
                </a:solidFill>
                <a:latin typeface="Montserrat"/>
                <a:ea typeface="Montserrat"/>
                <a:cs typeface="Montserrat"/>
                <a:sym typeface="Montserrat"/>
              </a:rPr>
              <a:t> </a:t>
            </a:r>
            <a:endParaRPr sz="1300" dirty="0">
              <a:solidFill>
                <a:srgbClr val="3F3F3F"/>
              </a:solidFill>
              <a:latin typeface="Montserrat"/>
              <a:ea typeface="Montserrat"/>
              <a:cs typeface="Montserrat"/>
              <a:sym typeface="Montserrat"/>
            </a:endParaRPr>
          </a:p>
          <a:p>
            <a:pPr marL="342900" marR="0" lvl="0" indent="-247650" algn="l" rtl="0">
              <a:lnSpc>
                <a:spcPct val="200000"/>
              </a:lnSpc>
              <a:spcBef>
                <a:spcPts val="0"/>
              </a:spcBef>
              <a:spcAft>
                <a:spcPts val="0"/>
              </a:spcAft>
              <a:buClr>
                <a:srgbClr val="19CA99"/>
              </a:buClr>
              <a:buSzPts val="1300"/>
              <a:buFont typeface="Montserrat"/>
              <a:buChar char="●"/>
            </a:pPr>
            <a:r>
              <a:rPr lang="en" sz="1300" dirty="0">
                <a:solidFill>
                  <a:srgbClr val="3F3F3F"/>
                </a:solidFill>
                <a:latin typeface="Montserrat"/>
                <a:ea typeface="Montserrat"/>
                <a:cs typeface="Montserrat"/>
                <a:sym typeface="Montserrat"/>
              </a:rPr>
              <a:t>[2] - </a:t>
            </a:r>
            <a:r>
              <a:rPr lang="en-US" sz="1300" u="sng" dirty="0">
                <a:solidFill>
                  <a:schemeClr val="accent5"/>
                </a:solidFill>
                <a:latin typeface="Montserrat"/>
                <a:ea typeface="Montserrat"/>
                <a:cs typeface="Montserrat"/>
                <a:sym typeface="Montserrat"/>
                <a:hlinkClick r:id="rId4"/>
              </a:rPr>
              <a:t>Wikipedia - Odometry</a:t>
            </a:r>
            <a:r>
              <a:rPr lang="en" sz="1300" dirty="0">
                <a:solidFill>
                  <a:srgbClr val="3F3F3F"/>
                </a:solidFill>
                <a:latin typeface="Montserrat"/>
                <a:ea typeface="Montserrat"/>
                <a:cs typeface="Montserrat"/>
                <a:sym typeface="Montserrat"/>
              </a:rPr>
              <a:t> </a:t>
            </a:r>
            <a:endParaRPr sz="1300" dirty="0">
              <a:solidFill>
                <a:srgbClr val="3F3F3F"/>
              </a:solidFill>
              <a:latin typeface="Montserrat"/>
              <a:ea typeface="Montserrat"/>
              <a:cs typeface="Montserrat"/>
              <a:sym typeface="Montserrat"/>
            </a:endParaRPr>
          </a:p>
          <a:p>
            <a:pPr marL="342900" lvl="0" indent="-247650" algn="l" rtl="0">
              <a:lnSpc>
                <a:spcPct val="200000"/>
              </a:lnSpc>
              <a:spcBef>
                <a:spcPts val="0"/>
              </a:spcBef>
              <a:spcAft>
                <a:spcPts val="0"/>
              </a:spcAft>
              <a:buClr>
                <a:srgbClr val="19CA99"/>
              </a:buClr>
              <a:buSzPts val="1300"/>
              <a:buFont typeface="Montserrat"/>
              <a:buChar char="●"/>
            </a:pPr>
            <a:r>
              <a:rPr lang="en" sz="1300" dirty="0">
                <a:solidFill>
                  <a:srgbClr val="3F3F3F"/>
                </a:solidFill>
                <a:latin typeface="Montserrat"/>
                <a:ea typeface="Montserrat"/>
                <a:cs typeface="Montserrat"/>
                <a:sym typeface="Montserrat"/>
              </a:rPr>
              <a:t>[3] - </a:t>
            </a:r>
            <a:r>
              <a:rPr lang="en-US" sz="1300" u="sng" dirty="0">
                <a:solidFill>
                  <a:schemeClr val="accent5"/>
                </a:solidFill>
                <a:latin typeface="Montserrat"/>
                <a:ea typeface="Montserrat"/>
                <a:cs typeface="Montserrat"/>
                <a:sym typeface="Montserrat"/>
                <a:hlinkClick r:id="rId5"/>
              </a:rPr>
              <a:t>Wikipedia - ROS</a:t>
            </a:r>
            <a:r>
              <a:rPr lang="en" sz="1300" dirty="0">
                <a:solidFill>
                  <a:srgbClr val="3F3F3F"/>
                </a:solidFill>
                <a:latin typeface="Montserrat"/>
                <a:ea typeface="Montserrat"/>
                <a:cs typeface="Montserrat"/>
                <a:sym typeface="Montserrat"/>
              </a:rPr>
              <a:t>  </a:t>
            </a:r>
            <a:endParaRPr sz="1300" dirty="0">
              <a:solidFill>
                <a:srgbClr val="3F3F3F"/>
              </a:solidFill>
              <a:latin typeface="Montserrat"/>
              <a:ea typeface="Montserrat"/>
              <a:cs typeface="Montserrat"/>
              <a:sym typeface="Montserrat"/>
            </a:endParaRPr>
          </a:p>
          <a:p>
            <a:pPr marL="342900" lvl="0" indent="-247650" algn="l" rtl="0">
              <a:lnSpc>
                <a:spcPct val="200000"/>
              </a:lnSpc>
              <a:spcBef>
                <a:spcPts val="0"/>
              </a:spcBef>
              <a:spcAft>
                <a:spcPts val="0"/>
              </a:spcAft>
              <a:buClr>
                <a:srgbClr val="19CA99"/>
              </a:buClr>
              <a:buSzPts val="1300"/>
              <a:buFont typeface="Montserrat"/>
              <a:buChar char="●"/>
            </a:pPr>
            <a:r>
              <a:rPr lang="en" sz="1300" dirty="0">
                <a:solidFill>
                  <a:srgbClr val="3F3F3F"/>
                </a:solidFill>
                <a:latin typeface="Montserrat"/>
                <a:ea typeface="Montserrat"/>
                <a:cs typeface="Montserrat"/>
                <a:sym typeface="Montserrat"/>
              </a:rPr>
              <a:t>[4] - </a:t>
            </a:r>
            <a:r>
              <a:rPr lang="en-US" sz="1300" u="sng" dirty="0">
                <a:solidFill>
                  <a:schemeClr val="accent5"/>
                </a:solidFill>
                <a:latin typeface="Montserrat"/>
                <a:ea typeface="Montserrat"/>
                <a:cs typeface="Montserrat"/>
                <a:sym typeface="Montserrat"/>
                <a:hlinkClick r:id="rId6"/>
              </a:rPr>
              <a:t>Wiki ROS - RVIZ</a:t>
            </a:r>
            <a:r>
              <a:rPr lang="en" sz="1300" dirty="0">
                <a:solidFill>
                  <a:srgbClr val="3F3F3F"/>
                </a:solidFill>
                <a:latin typeface="Montserrat"/>
                <a:ea typeface="Montserrat"/>
                <a:cs typeface="Montserrat"/>
                <a:sym typeface="Montserrat"/>
              </a:rPr>
              <a:t>  </a:t>
            </a:r>
            <a:endParaRPr sz="1300" dirty="0">
              <a:solidFill>
                <a:srgbClr val="3F3F3F"/>
              </a:solidFill>
              <a:latin typeface="Montserrat"/>
              <a:ea typeface="Montserrat"/>
              <a:cs typeface="Montserrat"/>
              <a:sym typeface="Montserrat"/>
            </a:endParaRPr>
          </a:p>
          <a:p>
            <a:pPr marL="342900" lvl="0" indent="-247650" algn="l" rtl="0">
              <a:lnSpc>
                <a:spcPct val="200000"/>
              </a:lnSpc>
              <a:spcBef>
                <a:spcPts val="0"/>
              </a:spcBef>
              <a:spcAft>
                <a:spcPts val="0"/>
              </a:spcAft>
              <a:buClr>
                <a:srgbClr val="19CA99"/>
              </a:buClr>
              <a:buSzPts val="1300"/>
              <a:buFont typeface="Nunito Sans"/>
              <a:buChar char="●"/>
            </a:pPr>
            <a:r>
              <a:rPr lang="en" sz="1300" dirty="0">
                <a:solidFill>
                  <a:srgbClr val="3F3F3F"/>
                </a:solidFill>
                <a:latin typeface="Montserrat"/>
                <a:ea typeface="Montserrat"/>
                <a:cs typeface="Montserrat"/>
                <a:sym typeface="Montserrat"/>
              </a:rPr>
              <a:t>[5] - </a:t>
            </a:r>
            <a:r>
              <a:rPr lang="en-US" sz="1300" u="sng" dirty="0">
                <a:solidFill>
                  <a:schemeClr val="hlink"/>
                </a:solidFill>
                <a:latin typeface="Montserrat"/>
                <a:ea typeface="Montserrat"/>
                <a:cs typeface="Montserrat"/>
                <a:sym typeface="Montserrat"/>
                <a:hlinkClick r:id="rId7"/>
              </a:rPr>
              <a:t>Access Science - Autonomous Navigation</a:t>
            </a:r>
            <a:endParaRPr sz="1300" dirty="0">
              <a:solidFill>
                <a:srgbClr val="3F3F3F"/>
              </a:solidFill>
              <a:latin typeface="Montserrat"/>
              <a:ea typeface="Montserrat"/>
              <a:cs typeface="Montserrat"/>
              <a:sym typeface="Montserrat"/>
            </a:endParaRPr>
          </a:p>
          <a:p>
            <a:pPr marL="342900" lvl="0" indent="-247650" algn="l" rtl="0">
              <a:lnSpc>
                <a:spcPct val="200000"/>
              </a:lnSpc>
              <a:spcBef>
                <a:spcPts val="0"/>
              </a:spcBef>
              <a:spcAft>
                <a:spcPts val="0"/>
              </a:spcAft>
              <a:buClr>
                <a:srgbClr val="19CA99"/>
              </a:buClr>
              <a:buSzPts val="1300"/>
              <a:buFont typeface="Nunito Sans"/>
              <a:buChar char="●"/>
            </a:pPr>
            <a:r>
              <a:rPr lang="en" sz="1300" dirty="0">
                <a:solidFill>
                  <a:srgbClr val="3F3F3F"/>
                </a:solidFill>
                <a:latin typeface="Montserrat"/>
                <a:ea typeface="Montserrat"/>
                <a:cs typeface="Montserrat"/>
                <a:sym typeface="Montserrat"/>
              </a:rPr>
              <a:t>[6] - </a:t>
            </a:r>
            <a:r>
              <a:rPr lang="en-US" sz="1300" u="sng" dirty="0">
                <a:solidFill>
                  <a:schemeClr val="hlink"/>
                </a:solidFill>
                <a:latin typeface="Montserrat"/>
                <a:ea typeface="Montserrat"/>
                <a:cs typeface="Montserrat"/>
                <a:sym typeface="Montserrat"/>
                <a:hlinkClick r:id="rId8"/>
              </a:rPr>
              <a:t>Navigation ROS</a:t>
            </a:r>
            <a:endParaRPr sz="1300" dirty="0">
              <a:solidFill>
                <a:srgbClr val="3F3F3F"/>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7"/>
          <p:cNvSpPr/>
          <p:nvPr/>
        </p:nvSpPr>
        <p:spPr>
          <a:xfrm>
            <a:off x="-1" y="416878"/>
            <a:ext cx="288900" cy="331200"/>
          </a:xfrm>
          <a:prstGeom prst="rect">
            <a:avLst/>
          </a:prstGeom>
          <a:solidFill>
            <a:srgbClr val="19CA9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Nunito Sans"/>
              <a:ea typeface="Nunito Sans"/>
              <a:cs typeface="Nunito Sans"/>
              <a:sym typeface="Nunito Sans"/>
            </a:endParaRPr>
          </a:p>
        </p:txBody>
      </p:sp>
      <p:sp>
        <p:nvSpPr>
          <p:cNvPr id="75" name="Google Shape;75;p17"/>
          <p:cNvSpPr txBox="1"/>
          <p:nvPr/>
        </p:nvSpPr>
        <p:spPr>
          <a:xfrm>
            <a:off x="500099" y="1004000"/>
            <a:ext cx="8293800" cy="3527100"/>
          </a:xfrm>
          <a:prstGeom prst="rect">
            <a:avLst/>
          </a:prstGeom>
          <a:noFill/>
          <a:ln>
            <a:noFill/>
          </a:ln>
        </p:spPr>
        <p:txBody>
          <a:bodyPr spcFirstLastPara="1" wrap="square" lIns="91425" tIns="91425" rIns="91425" bIns="91425" anchor="t" anchorCtr="0">
            <a:noAutofit/>
          </a:bodyPr>
          <a:lstStyle/>
          <a:p>
            <a:pPr marL="374650" indent="-285750">
              <a:lnSpc>
                <a:spcPct val="150000"/>
              </a:lnSpc>
              <a:buClr>
                <a:srgbClr val="19CA99"/>
              </a:buClr>
              <a:buSzPts val="1400"/>
              <a:buFont typeface="Wingdings" panose="05000000000000000000" pitchFamily="2" charset="2"/>
              <a:buChar char="v"/>
            </a:pPr>
            <a:r>
              <a:rPr lang="en-US" dirty="0">
                <a:solidFill>
                  <a:schemeClr val="dk1"/>
                </a:solidFill>
                <a:latin typeface="Montserrat"/>
                <a:ea typeface="Montserrat"/>
                <a:cs typeface="Montserrat"/>
                <a:sym typeface="Montserrat"/>
              </a:rPr>
              <a:t>The objective of this course is to give you the basic tools and knowledge to be able to understand and create any basic ROS Navigation related project. </a:t>
            </a:r>
          </a:p>
          <a:p>
            <a:pPr marL="374650" indent="-285750">
              <a:lnSpc>
                <a:spcPct val="150000"/>
              </a:lnSpc>
              <a:buClr>
                <a:srgbClr val="19CA99"/>
              </a:buClr>
              <a:buSzPts val="1400"/>
              <a:buFont typeface="Wingdings" panose="05000000000000000000" pitchFamily="2" charset="2"/>
              <a:buChar char="v"/>
            </a:pPr>
            <a:r>
              <a:rPr lang="en-US" dirty="0">
                <a:solidFill>
                  <a:schemeClr val="dk1"/>
                </a:solidFill>
                <a:latin typeface="Montserrat"/>
                <a:ea typeface="Montserrat"/>
                <a:cs typeface="Montserrat"/>
                <a:sym typeface="Montserrat"/>
              </a:rPr>
              <a:t>this course will give the ability to create maps of environments, localize the robot in the environment, make the robots perform path planning, visualize data of the different Navigation processes and debug errors using </a:t>
            </a:r>
            <a:r>
              <a:rPr lang="en-US" dirty="0" err="1">
                <a:solidFill>
                  <a:schemeClr val="dk1"/>
                </a:solidFill>
                <a:latin typeface="Montserrat"/>
                <a:ea typeface="Montserrat"/>
                <a:cs typeface="Montserrat"/>
                <a:sym typeface="Montserrat"/>
              </a:rPr>
              <a:t>Rviz</a:t>
            </a:r>
            <a:r>
              <a:rPr lang="en-US" dirty="0">
                <a:solidFill>
                  <a:schemeClr val="dk1"/>
                </a:solidFill>
                <a:latin typeface="Montserrat"/>
                <a:ea typeface="Montserrat"/>
                <a:cs typeface="Montserrat"/>
                <a:sym typeface="Montserrat"/>
              </a:rPr>
              <a:t>.</a:t>
            </a:r>
          </a:p>
          <a:p>
            <a:pPr marL="374650" indent="-285750">
              <a:lnSpc>
                <a:spcPct val="150000"/>
              </a:lnSpc>
              <a:buClr>
                <a:srgbClr val="19CA99"/>
              </a:buClr>
              <a:buSzPts val="1400"/>
              <a:buFont typeface="Wingdings" panose="05000000000000000000" pitchFamily="2" charset="2"/>
              <a:buChar char="v"/>
            </a:pPr>
            <a:r>
              <a:rPr lang="en-US" dirty="0">
                <a:solidFill>
                  <a:schemeClr val="dk1"/>
                </a:solidFill>
                <a:latin typeface="Montserrat"/>
                <a:ea typeface="Montserrat"/>
                <a:cs typeface="Montserrat"/>
                <a:sym typeface="Montserrat"/>
              </a:rPr>
              <a:t>The course will allow to understand Navigation packages that others have done. So, ROS code that made by others can be taken by you and after understanding it you can modify it for your own purposes.</a:t>
            </a:r>
          </a:p>
          <a:p>
            <a:pPr marL="374650" indent="-285750">
              <a:lnSpc>
                <a:spcPct val="150000"/>
              </a:lnSpc>
              <a:buClr>
                <a:srgbClr val="19CA99"/>
              </a:buClr>
              <a:buSzPts val="1400"/>
              <a:buFont typeface="Wingdings" panose="05000000000000000000" pitchFamily="2" charset="2"/>
              <a:buChar char="v"/>
            </a:pPr>
            <a:r>
              <a:rPr lang="en-US" dirty="0">
                <a:solidFill>
                  <a:schemeClr val="dk1"/>
                </a:solidFill>
                <a:latin typeface="Montserrat"/>
                <a:ea typeface="Montserrat"/>
                <a:cs typeface="Montserrat"/>
                <a:sym typeface="Montserrat"/>
              </a:rPr>
              <a:t>This course can serve as an introduction to be able to better understand the official ROS Navigation documentation or external Navigation documentation and projects.</a:t>
            </a:r>
            <a:endParaRPr lang="en-US" dirty="0">
              <a:latin typeface="Montserrat"/>
              <a:ea typeface="Montserrat"/>
              <a:cs typeface="Montserrat"/>
              <a:sym typeface="Montserrat"/>
            </a:endParaRPr>
          </a:p>
          <a:p>
            <a:pPr marL="374650" lvl="0" indent="-285750">
              <a:lnSpc>
                <a:spcPct val="150000"/>
              </a:lnSpc>
              <a:buClr>
                <a:srgbClr val="19CA99"/>
              </a:buClr>
              <a:buSzPts val="1400"/>
              <a:buFont typeface="Wingdings" panose="05000000000000000000" pitchFamily="2" charset="2"/>
              <a:buChar char="v"/>
            </a:pPr>
            <a:endParaRPr lang="en" dirty="0">
              <a:solidFill>
                <a:schemeClr val="dk1"/>
              </a:solidFill>
              <a:latin typeface="Montserrat"/>
              <a:ea typeface="Montserrat"/>
              <a:cs typeface="Montserrat"/>
              <a:sym typeface="Montserrat"/>
            </a:endParaRPr>
          </a:p>
          <a:p>
            <a:pPr marL="342900" lvl="0" indent="0" algn="l" rtl="0">
              <a:lnSpc>
                <a:spcPct val="150000"/>
              </a:lnSpc>
              <a:spcBef>
                <a:spcPts val="0"/>
              </a:spcBef>
              <a:spcAft>
                <a:spcPts val="0"/>
              </a:spcAft>
              <a:buNone/>
            </a:pPr>
            <a:endParaRPr lang="en" dirty="0">
              <a:solidFill>
                <a:schemeClr val="dk1"/>
              </a:solidFill>
              <a:latin typeface="Montserrat"/>
              <a:ea typeface="Montserrat"/>
              <a:cs typeface="Montserrat"/>
              <a:sym typeface="Montserrat"/>
            </a:endParaRPr>
          </a:p>
          <a:p>
            <a:pPr marL="342900" lvl="0" indent="0" algn="l" rtl="0">
              <a:lnSpc>
                <a:spcPct val="150000"/>
              </a:lnSpc>
              <a:spcBef>
                <a:spcPts val="0"/>
              </a:spcBef>
              <a:spcAft>
                <a:spcPts val="0"/>
              </a:spcAft>
              <a:buNone/>
            </a:pPr>
            <a:endParaRPr lang="en-US" dirty="0">
              <a:solidFill>
                <a:schemeClr val="dk1"/>
              </a:solidFill>
              <a:latin typeface="Montserrat"/>
              <a:ea typeface="Montserrat"/>
              <a:cs typeface="Montserrat"/>
              <a:sym typeface="Montserrat"/>
            </a:endParaRPr>
          </a:p>
          <a:p>
            <a:pPr marL="342900" lvl="0" indent="0" algn="l" rtl="0">
              <a:lnSpc>
                <a:spcPct val="100000"/>
              </a:lnSpc>
              <a:spcBef>
                <a:spcPts val="0"/>
              </a:spcBef>
              <a:spcAft>
                <a:spcPts val="0"/>
              </a:spcAft>
              <a:buNone/>
            </a:pPr>
            <a:endParaRPr lang="en-US" dirty="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r>
              <a:rPr lang="en" dirty="0">
                <a:solidFill>
                  <a:schemeClr val="dk1"/>
                </a:solidFill>
                <a:latin typeface="Montserrat"/>
                <a:ea typeface="Montserrat"/>
                <a:cs typeface="Montserrat"/>
                <a:sym typeface="Montserrat"/>
              </a:rPr>
              <a:t>        </a:t>
            </a:r>
            <a:endParaRPr lang="en-US" dirty="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lang="en-US" dirty="0">
              <a:solidFill>
                <a:schemeClr val="dk1"/>
              </a:solidFill>
              <a:latin typeface="Montserrat"/>
              <a:ea typeface="Montserrat"/>
              <a:cs typeface="Montserrat"/>
              <a:sym typeface="Montserrat"/>
            </a:endParaRPr>
          </a:p>
          <a:p>
            <a:pPr marL="342900" lvl="0" indent="0" algn="l" rtl="0">
              <a:lnSpc>
                <a:spcPct val="150000"/>
              </a:lnSpc>
              <a:spcBef>
                <a:spcPts val="0"/>
              </a:spcBef>
              <a:spcAft>
                <a:spcPts val="0"/>
              </a:spcAft>
              <a:buNone/>
            </a:pPr>
            <a:endParaRPr dirty="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dirty="0">
              <a:latin typeface="Montserrat"/>
              <a:ea typeface="Montserrat"/>
              <a:cs typeface="Montserrat"/>
              <a:sym typeface="Montserrat"/>
            </a:endParaRPr>
          </a:p>
        </p:txBody>
      </p:sp>
      <p:sp>
        <p:nvSpPr>
          <p:cNvPr id="6" name="Google Shape;67;p16">
            <a:extLst>
              <a:ext uri="{FF2B5EF4-FFF2-40B4-BE49-F238E27FC236}">
                <a16:creationId xmlns:a16="http://schemas.microsoft.com/office/drawing/2014/main" id="{A87175C3-804C-4FBA-899A-8C1D63303FB9}"/>
              </a:ext>
            </a:extLst>
          </p:cNvPr>
          <p:cNvSpPr txBox="1"/>
          <p:nvPr/>
        </p:nvSpPr>
        <p:spPr>
          <a:xfrm>
            <a:off x="500099" y="328400"/>
            <a:ext cx="4022281" cy="675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200"/>
              <a:buFont typeface="Arial"/>
              <a:buNone/>
            </a:pPr>
            <a:r>
              <a:rPr lang="en-US" sz="3300" dirty="0">
                <a:solidFill>
                  <a:schemeClr val="dk2"/>
                </a:solidFill>
                <a:latin typeface="Montserrat Medium"/>
                <a:ea typeface="Montserrat Medium"/>
                <a:cs typeface="Montserrat Medium"/>
                <a:sym typeface="Montserrat Medium"/>
              </a:rPr>
              <a:t>Course </a:t>
            </a:r>
            <a:r>
              <a:rPr lang="en" sz="3300" dirty="0">
                <a:solidFill>
                  <a:schemeClr val="dk2"/>
                </a:solidFill>
                <a:latin typeface="Montserrat Medium"/>
                <a:ea typeface="Montserrat Medium"/>
                <a:cs typeface="Montserrat Medium"/>
                <a:sym typeface="Montserrat Medium"/>
              </a:rPr>
              <a:t>Objective</a:t>
            </a:r>
            <a:endParaRPr sz="3300" i="0" u="none" strike="noStrike" cap="none" dirty="0">
              <a:solidFill>
                <a:schemeClr val="dk2"/>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3438357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7"/>
          <p:cNvSpPr/>
          <p:nvPr/>
        </p:nvSpPr>
        <p:spPr>
          <a:xfrm>
            <a:off x="-1" y="416878"/>
            <a:ext cx="288900" cy="331200"/>
          </a:xfrm>
          <a:prstGeom prst="rect">
            <a:avLst/>
          </a:prstGeom>
          <a:solidFill>
            <a:srgbClr val="19CA9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Nunito Sans"/>
              <a:ea typeface="Nunito Sans"/>
              <a:cs typeface="Nunito Sans"/>
              <a:sym typeface="Nunito Sans"/>
            </a:endParaRPr>
          </a:p>
        </p:txBody>
      </p:sp>
      <p:sp>
        <p:nvSpPr>
          <p:cNvPr id="74" name="Google Shape;74;p17"/>
          <p:cNvSpPr txBox="1"/>
          <p:nvPr/>
        </p:nvSpPr>
        <p:spPr>
          <a:xfrm>
            <a:off x="500100" y="328394"/>
            <a:ext cx="3995100" cy="578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3300">
                <a:solidFill>
                  <a:schemeClr val="dk2"/>
                </a:solidFill>
                <a:latin typeface="Montserrat Medium"/>
                <a:ea typeface="Montserrat Medium"/>
                <a:cs typeface="Montserrat Medium"/>
                <a:sym typeface="Montserrat Medium"/>
              </a:rPr>
              <a:t>Definitions</a:t>
            </a:r>
            <a:endParaRPr sz="3300" i="0" u="none" strike="noStrike" cap="none">
              <a:solidFill>
                <a:schemeClr val="dk2"/>
              </a:solidFill>
              <a:latin typeface="Montserrat Medium"/>
              <a:ea typeface="Montserrat Medium"/>
              <a:cs typeface="Montserrat Medium"/>
              <a:sym typeface="Montserrat Medium"/>
            </a:endParaRPr>
          </a:p>
        </p:txBody>
      </p:sp>
      <p:sp>
        <p:nvSpPr>
          <p:cNvPr id="75" name="Google Shape;75;p17"/>
          <p:cNvSpPr txBox="1"/>
          <p:nvPr/>
        </p:nvSpPr>
        <p:spPr>
          <a:xfrm>
            <a:off x="288899" y="906493"/>
            <a:ext cx="8293800" cy="4182957"/>
          </a:xfrm>
          <a:prstGeom prst="rect">
            <a:avLst/>
          </a:prstGeom>
          <a:noFill/>
          <a:ln>
            <a:noFill/>
          </a:ln>
        </p:spPr>
        <p:txBody>
          <a:bodyPr spcFirstLastPara="1" wrap="square" lIns="91425" tIns="91425" rIns="91425" bIns="91425" anchor="t" anchorCtr="0">
            <a:noAutofit/>
          </a:bodyPr>
          <a:lstStyle/>
          <a:p>
            <a:pPr marL="374650" lvl="0" indent="-285750">
              <a:lnSpc>
                <a:spcPct val="150000"/>
              </a:lnSpc>
              <a:buClr>
                <a:srgbClr val="19CA99"/>
              </a:buClr>
              <a:buSzPts val="1400"/>
              <a:buFont typeface="Wingdings" panose="05000000000000000000" pitchFamily="2" charset="2"/>
              <a:buChar char="v"/>
            </a:pPr>
            <a:r>
              <a:rPr lang="en-US" b="1" dirty="0">
                <a:solidFill>
                  <a:schemeClr val="dk1"/>
                </a:solidFill>
                <a:latin typeface="Montserrat"/>
                <a:ea typeface="Montserrat"/>
                <a:cs typeface="Montserrat"/>
                <a:sym typeface="Montserrat"/>
              </a:rPr>
              <a:t>ROS</a:t>
            </a:r>
            <a:r>
              <a:rPr lang="en" b="1" dirty="0">
                <a:solidFill>
                  <a:schemeClr val="dk1"/>
                </a:solidFill>
                <a:latin typeface="Montserrat"/>
                <a:ea typeface="Montserrat"/>
                <a:cs typeface="Montserrat"/>
                <a:sym typeface="Montserrat"/>
              </a:rPr>
              <a:t>:</a:t>
            </a:r>
            <a:r>
              <a:rPr lang="en" dirty="0">
                <a:solidFill>
                  <a:schemeClr val="dk1"/>
                </a:solidFill>
                <a:latin typeface="Montserrat"/>
                <a:ea typeface="Montserrat"/>
                <a:cs typeface="Montserrat"/>
                <a:sym typeface="Montserrat"/>
              </a:rPr>
              <a:t> </a:t>
            </a:r>
            <a:r>
              <a:rPr lang="en-US" dirty="0">
                <a:solidFill>
                  <a:schemeClr val="dk1"/>
                </a:solidFill>
                <a:latin typeface="Montserrat"/>
                <a:ea typeface="Montserrat"/>
                <a:cs typeface="Montserrat"/>
                <a:sym typeface="Montserrat"/>
              </a:rPr>
              <a:t>Robot Operating System is an open-source robotics middleware suite. Although ROS is not an operating system but a set of software frameworks for robot software development, it provides services designed for a heterogeneous computer cluster such as hardware abstraction, low-level device control, implementation of commonly used functionality, message-passing between processes, and package management.</a:t>
            </a:r>
          </a:p>
          <a:p>
            <a:pPr marL="374650" lvl="0" indent="-285750">
              <a:lnSpc>
                <a:spcPct val="150000"/>
              </a:lnSpc>
              <a:buClr>
                <a:srgbClr val="19CA99"/>
              </a:buClr>
              <a:buSzPts val="1400"/>
              <a:buFont typeface="Wingdings" panose="05000000000000000000" pitchFamily="2" charset="2"/>
              <a:buChar char="v"/>
            </a:pPr>
            <a:r>
              <a:rPr lang="en-US" b="1" dirty="0" err="1">
                <a:solidFill>
                  <a:schemeClr val="dk1"/>
                </a:solidFill>
                <a:latin typeface="Montserrat"/>
                <a:ea typeface="Montserrat"/>
                <a:cs typeface="Montserrat"/>
                <a:sym typeface="Montserrat"/>
              </a:rPr>
              <a:t>Rviz</a:t>
            </a:r>
            <a:r>
              <a:rPr lang="en-US" b="1" dirty="0">
                <a:solidFill>
                  <a:schemeClr val="dk1"/>
                </a:solidFill>
                <a:latin typeface="Montserrat"/>
                <a:ea typeface="Montserrat"/>
                <a:cs typeface="Montserrat"/>
                <a:sym typeface="Montserrat"/>
              </a:rPr>
              <a:t>: </a:t>
            </a:r>
            <a:r>
              <a:rPr lang="en-US" dirty="0">
                <a:solidFill>
                  <a:schemeClr val="dk1"/>
                </a:solidFill>
                <a:latin typeface="Montserrat"/>
              </a:rPr>
              <a:t>is a powerful robot visualization tool. It provides a convenient GUI to visualize sensor data, robot models, environment maps, which is useful for developing and debugging your robot controllers.</a:t>
            </a:r>
          </a:p>
          <a:p>
            <a:pPr marL="374650" lvl="0" indent="-285750">
              <a:lnSpc>
                <a:spcPct val="150000"/>
              </a:lnSpc>
              <a:buClr>
                <a:srgbClr val="19CA99"/>
              </a:buClr>
              <a:buSzPts val="1400"/>
              <a:buFont typeface="Wingdings" panose="05000000000000000000" pitchFamily="2" charset="2"/>
              <a:buChar char="v"/>
            </a:pPr>
            <a:r>
              <a:rPr lang="en-US" b="1" dirty="0">
                <a:solidFill>
                  <a:schemeClr val="dk1"/>
                </a:solidFill>
                <a:latin typeface="Montserrat"/>
              </a:rPr>
              <a:t>Autonomous</a:t>
            </a:r>
            <a:r>
              <a:rPr lang="en-US" dirty="0">
                <a:solidFill>
                  <a:schemeClr val="dk1"/>
                </a:solidFill>
                <a:latin typeface="Montserrat"/>
              </a:rPr>
              <a:t> </a:t>
            </a:r>
            <a:r>
              <a:rPr lang="en-US" b="1" dirty="0">
                <a:solidFill>
                  <a:schemeClr val="dk1"/>
                </a:solidFill>
                <a:latin typeface="Montserrat"/>
                <a:sym typeface="Montserrat"/>
              </a:rPr>
              <a:t>Navigation: </a:t>
            </a:r>
            <a:r>
              <a:rPr lang="en-US" dirty="0">
                <a:solidFill>
                  <a:schemeClr val="dk1"/>
                </a:solidFill>
                <a:latin typeface="Montserrat"/>
              </a:rPr>
              <a:t>means that a vehicle is able to plan its path and execute its plan without human intervention. In some cases remote navigation aids are used in the planning process, while at other times the only information available to compute a path is based on input from sensors aboard the vehicle itself.</a:t>
            </a:r>
            <a:endParaRPr lang="en-US" dirty="0">
              <a:solidFill>
                <a:schemeClr val="dk1"/>
              </a:solidFill>
              <a:latin typeface="Montserrat"/>
              <a:sym typeface="Montserrat"/>
            </a:endParaRPr>
          </a:p>
          <a:p>
            <a:pPr marL="342900" lvl="0" indent="0" algn="l" rtl="0">
              <a:lnSpc>
                <a:spcPct val="150000"/>
              </a:lnSpc>
              <a:spcBef>
                <a:spcPts val="0"/>
              </a:spcBef>
              <a:spcAft>
                <a:spcPts val="0"/>
              </a:spcAft>
              <a:buNone/>
            </a:pPr>
            <a:endParaRPr lang="en" dirty="0">
              <a:solidFill>
                <a:schemeClr val="dk1"/>
              </a:solidFill>
              <a:latin typeface="Montserrat"/>
              <a:ea typeface="Montserrat"/>
              <a:cs typeface="Montserrat"/>
              <a:sym typeface="Montserrat"/>
            </a:endParaRPr>
          </a:p>
          <a:p>
            <a:pPr marL="342900" lvl="0" indent="0" algn="l" rtl="0">
              <a:lnSpc>
                <a:spcPct val="150000"/>
              </a:lnSpc>
              <a:spcBef>
                <a:spcPts val="0"/>
              </a:spcBef>
              <a:spcAft>
                <a:spcPts val="0"/>
              </a:spcAft>
              <a:buNone/>
            </a:pPr>
            <a:endParaRPr lang="en" dirty="0">
              <a:solidFill>
                <a:schemeClr val="dk1"/>
              </a:solidFill>
              <a:latin typeface="Montserrat"/>
              <a:ea typeface="Montserrat"/>
              <a:cs typeface="Montserrat"/>
              <a:sym typeface="Montserrat"/>
            </a:endParaRPr>
          </a:p>
          <a:p>
            <a:pPr marL="342900" lvl="0" indent="0" algn="l" rtl="0">
              <a:lnSpc>
                <a:spcPct val="150000"/>
              </a:lnSpc>
              <a:spcBef>
                <a:spcPts val="0"/>
              </a:spcBef>
              <a:spcAft>
                <a:spcPts val="0"/>
              </a:spcAft>
              <a:buNone/>
            </a:pPr>
            <a:endParaRPr lang="en-US" dirty="0">
              <a:solidFill>
                <a:schemeClr val="dk1"/>
              </a:solidFill>
              <a:latin typeface="Montserrat"/>
              <a:ea typeface="Montserrat"/>
              <a:cs typeface="Montserrat"/>
              <a:sym typeface="Montserrat"/>
            </a:endParaRPr>
          </a:p>
          <a:p>
            <a:pPr marL="342900" lvl="0" indent="0" algn="l" rtl="0">
              <a:lnSpc>
                <a:spcPct val="100000"/>
              </a:lnSpc>
              <a:spcBef>
                <a:spcPts val="0"/>
              </a:spcBef>
              <a:spcAft>
                <a:spcPts val="0"/>
              </a:spcAft>
              <a:buNone/>
            </a:pPr>
            <a:endParaRPr lang="en-US" dirty="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r>
              <a:rPr lang="en" dirty="0">
                <a:solidFill>
                  <a:schemeClr val="dk1"/>
                </a:solidFill>
                <a:latin typeface="Montserrat"/>
                <a:ea typeface="Montserrat"/>
                <a:cs typeface="Montserrat"/>
                <a:sym typeface="Montserrat"/>
              </a:rPr>
              <a:t>        </a:t>
            </a:r>
            <a:endParaRPr lang="en-US" dirty="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lang="en-US" dirty="0">
              <a:solidFill>
                <a:schemeClr val="dk1"/>
              </a:solidFill>
              <a:latin typeface="Montserrat"/>
              <a:ea typeface="Montserrat"/>
              <a:cs typeface="Montserrat"/>
              <a:sym typeface="Montserrat"/>
            </a:endParaRPr>
          </a:p>
          <a:p>
            <a:pPr marL="342900" lvl="0" indent="0" algn="l" rtl="0">
              <a:lnSpc>
                <a:spcPct val="150000"/>
              </a:lnSpc>
              <a:spcBef>
                <a:spcPts val="0"/>
              </a:spcBef>
              <a:spcAft>
                <a:spcPts val="0"/>
              </a:spcAft>
              <a:buNone/>
            </a:pPr>
            <a:endParaRPr dirty="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dirty="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p:nvPr/>
        </p:nvSpPr>
        <p:spPr>
          <a:xfrm>
            <a:off x="-1" y="416878"/>
            <a:ext cx="288900" cy="331200"/>
          </a:xfrm>
          <a:prstGeom prst="rect">
            <a:avLst/>
          </a:prstGeom>
          <a:solidFill>
            <a:srgbClr val="19CA9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Nunito Sans"/>
              <a:ea typeface="Nunito Sans"/>
              <a:cs typeface="Nunito Sans"/>
              <a:sym typeface="Nunito Sans"/>
            </a:endParaRPr>
          </a:p>
        </p:txBody>
      </p:sp>
      <p:sp>
        <p:nvSpPr>
          <p:cNvPr id="94" name="Google Shape;94;p19"/>
          <p:cNvSpPr txBox="1"/>
          <p:nvPr/>
        </p:nvSpPr>
        <p:spPr>
          <a:xfrm>
            <a:off x="506074" y="339525"/>
            <a:ext cx="8035413" cy="541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300" dirty="0">
                <a:solidFill>
                  <a:schemeClr val="dk2"/>
                </a:solidFill>
                <a:latin typeface="Montserrat Medium"/>
                <a:ea typeface="Montserrat Medium"/>
                <a:cs typeface="Montserrat Medium"/>
                <a:sym typeface="Montserrat Medium"/>
              </a:rPr>
              <a:t>Autonomous Navigation Overview</a:t>
            </a:r>
            <a:endParaRPr sz="3300" i="0" u="none" strike="noStrike" cap="none" dirty="0">
              <a:solidFill>
                <a:schemeClr val="dk2"/>
              </a:solidFill>
              <a:latin typeface="Montserrat Medium"/>
              <a:ea typeface="Montserrat Medium"/>
              <a:cs typeface="Montserrat Medium"/>
              <a:sym typeface="Montserrat Medium"/>
            </a:endParaRPr>
          </a:p>
        </p:txBody>
      </p:sp>
      <p:sp>
        <p:nvSpPr>
          <p:cNvPr id="95" name="Google Shape;95;p19"/>
          <p:cNvSpPr txBox="1"/>
          <p:nvPr/>
        </p:nvSpPr>
        <p:spPr>
          <a:xfrm>
            <a:off x="288900" y="1034700"/>
            <a:ext cx="8403900" cy="3678900"/>
          </a:xfrm>
          <a:prstGeom prst="rect">
            <a:avLst/>
          </a:prstGeom>
          <a:noFill/>
          <a:ln>
            <a:noFill/>
          </a:ln>
        </p:spPr>
        <p:txBody>
          <a:bodyPr spcFirstLastPara="1" wrap="square" lIns="91425" tIns="91425" rIns="91425" bIns="91425" anchor="t" anchorCtr="0">
            <a:noAutofit/>
          </a:bodyPr>
          <a:lstStyle/>
          <a:p>
            <a:pPr marL="457200" indent="-317500">
              <a:lnSpc>
                <a:spcPct val="115000"/>
              </a:lnSpc>
              <a:buClr>
                <a:srgbClr val="19CA99"/>
              </a:buClr>
              <a:buSzPts val="1400"/>
              <a:buFont typeface="Montserrat"/>
              <a:buChar char="●"/>
            </a:pPr>
            <a:r>
              <a:rPr lang="en-US" dirty="0">
                <a:solidFill>
                  <a:schemeClr val="dk1"/>
                </a:solidFill>
                <a:latin typeface="Montserrat"/>
              </a:rPr>
              <a:t>Autonomous navigation means that a vehicle is able to plan its path and execute its plan without human intervention.</a:t>
            </a:r>
          </a:p>
          <a:p>
            <a:pPr marL="457200" indent="-317500">
              <a:lnSpc>
                <a:spcPct val="115000"/>
              </a:lnSpc>
              <a:buClr>
                <a:srgbClr val="19CA99"/>
              </a:buClr>
              <a:buSzPts val="1400"/>
              <a:buFont typeface="Montserrat"/>
              <a:buChar char="●"/>
            </a:pPr>
            <a:r>
              <a:rPr lang="en-US" b="1" dirty="0">
                <a:solidFill>
                  <a:schemeClr val="dk1"/>
                </a:solidFill>
                <a:latin typeface="Montserrat"/>
              </a:rPr>
              <a:t>Localization</a:t>
            </a:r>
            <a:r>
              <a:rPr lang="en-US" dirty="0">
                <a:solidFill>
                  <a:schemeClr val="dk1"/>
                </a:solidFill>
                <a:latin typeface="Montserrat"/>
              </a:rPr>
              <a:t>: The robot needs to know where it is.</a:t>
            </a:r>
          </a:p>
          <a:p>
            <a:pPr marL="457200" indent="-317500">
              <a:lnSpc>
                <a:spcPct val="115000"/>
              </a:lnSpc>
              <a:buClr>
                <a:srgbClr val="19CA99"/>
              </a:buClr>
              <a:buSzPts val="1400"/>
              <a:buFont typeface="Montserrat"/>
              <a:buChar char="●"/>
            </a:pPr>
            <a:r>
              <a:rPr lang="en-US" b="1" dirty="0">
                <a:solidFill>
                  <a:schemeClr val="dk1"/>
                </a:solidFill>
                <a:latin typeface="Montserrat"/>
              </a:rPr>
              <a:t>Mapping</a:t>
            </a:r>
            <a:r>
              <a:rPr lang="en-US" dirty="0">
                <a:solidFill>
                  <a:schemeClr val="dk1"/>
                </a:solidFill>
                <a:latin typeface="Montserrat"/>
              </a:rPr>
              <a:t>: The robot should be able to build a virtual representation of its environment.</a:t>
            </a:r>
          </a:p>
          <a:p>
            <a:pPr marL="457200" indent="-317500">
              <a:lnSpc>
                <a:spcPct val="115000"/>
              </a:lnSpc>
              <a:buClr>
                <a:srgbClr val="19CA99"/>
              </a:buClr>
              <a:buSzPts val="1400"/>
              <a:buFont typeface="Montserrat"/>
              <a:buChar char="●"/>
            </a:pPr>
            <a:r>
              <a:rPr lang="en-US" b="1" dirty="0">
                <a:solidFill>
                  <a:schemeClr val="dk1"/>
                </a:solidFill>
                <a:latin typeface="Montserrat"/>
              </a:rPr>
              <a:t>Path Planning</a:t>
            </a:r>
            <a:r>
              <a:rPr lang="en-US" dirty="0">
                <a:solidFill>
                  <a:schemeClr val="dk1"/>
                </a:solidFill>
                <a:latin typeface="Montserrat"/>
              </a:rPr>
              <a:t>: The robot needs to be able to plan a route.</a:t>
            </a:r>
          </a:p>
          <a:p>
            <a:pPr marL="457200" indent="-317500">
              <a:lnSpc>
                <a:spcPct val="115000"/>
              </a:lnSpc>
              <a:buClr>
                <a:srgbClr val="19CA99"/>
              </a:buClr>
              <a:buSzPts val="1400"/>
              <a:buFont typeface="Montserrat"/>
              <a:buChar char="●"/>
            </a:pPr>
            <a:r>
              <a:rPr lang="en-US" b="1" dirty="0">
                <a:solidFill>
                  <a:schemeClr val="dk1"/>
                </a:solidFill>
                <a:latin typeface="Montserrat"/>
              </a:rPr>
              <a:t>Motion Control</a:t>
            </a:r>
            <a:r>
              <a:rPr lang="en-US" dirty="0">
                <a:solidFill>
                  <a:schemeClr val="dk1"/>
                </a:solidFill>
                <a:latin typeface="Montserrat"/>
              </a:rPr>
              <a:t>: The robot has to be able to follow a planned trajectory.</a:t>
            </a:r>
            <a:endParaRPr lang="he-IL" dirty="0">
              <a:solidFill>
                <a:schemeClr val="dk1"/>
              </a:solidFill>
              <a:latin typeface="Montserrat"/>
            </a:endParaRPr>
          </a:p>
          <a:p>
            <a:pPr marL="139700" lvl="0" algn="l" rtl="0">
              <a:lnSpc>
                <a:spcPct val="115000"/>
              </a:lnSpc>
              <a:spcBef>
                <a:spcPts val="0"/>
              </a:spcBef>
              <a:spcAft>
                <a:spcPts val="0"/>
              </a:spcAft>
              <a:buClr>
                <a:srgbClr val="19CA99"/>
              </a:buClr>
              <a:buSzPts val="1400"/>
            </a:pPr>
            <a:br>
              <a:rPr lang="en" dirty="0">
                <a:latin typeface="Montserrat"/>
                <a:ea typeface="Montserrat"/>
                <a:cs typeface="Montserrat"/>
                <a:sym typeface="Montserrat"/>
              </a:rPr>
            </a:br>
            <a:endParaRPr lang="en" dirty="0">
              <a:latin typeface="Montserrat"/>
              <a:ea typeface="Montserrat"/>
              <a:cs typeface="Montserrat"/>
              <a:sym typeface="Montserrat"/>
            </a:endParaRPr>
          </a:p>
          <a:p>
            <a:pPr marL="457200" lvl="0" indent="-317500" algn="l" rtl="0">
              <a:lnSpc>
                <a:spcPct val="115000"/>
              </a:lnSpc>
              <a:spcBef>
                <a:spcPts val="0"/>
              </a:spcBef>
              <a:spcAft>
                <a:spcPts val="0"/>
              </a:spcAft>
              <a:buClr>
                <a:srgbClr val="19CA99"/>
              </a:buClr>
              <a:buSzPts val="1400"/>
              <a:buFont typeface="Montserrat"/>
              <a:buChar char="●"/>
            </a:pPr>
            <a:endParaRPr lang="en" dirty="0">
              <a:latin typeface="Montserrat"/>
              <a:ea typeface="Montserrat"/>
              <a:cs typeface="Montserrat"/>
              <a:sym typeface="Montserrat"/>
            </a:endParaRPr>
          </a:p>
          <a:p>
            <a:pPr marL="457200" lvl="0" indent="-317500" algn="l" rtl="0">
              <a:lnSpc>
                <a:spcPct val="115000"/>
              </a:lnSpc>
              <a:spcBef>
                <a:spcPts val="0"/>
              </a:spcBef>
              <a:spcAft>
                <a:spcPts val="0"/>
              </a:spcAft>
              <a:buClr>
                <a:srgbClr val="19CA99"/>
              </a:buClr>
              <a:buSzPts val="1400"/>
              <a:buFont typeface="Montserrat"/>
              <a:buChar char="●"/>
            </a:pPr>
            <a:endParaRPr dirty="0">
              <a:latin typeface="Montserrat"/>
              <a:ea typeface="Montserrat"/>
              <a:cs typeface="Montserrat"/>
              <a:sym typeface="Montserrat"/>
            </a:endParaRPr>
          </a:p>
          <a:p>
            <a:pPr marL="0" lvl="0" indent="0" algn="l" rtl="0">
              <a:lnSpc>
                <a:spcPct val="150000"/>
              </a:lnSpc>
              <a:spcBef>
                <a:spcPts val="0"/>
              </a:spcBef>
              <a:spcAft>
                <a:spcPts val="0"/>
              </a:spcAft>
              <a:buNone/>
            </a:pPr>
            <a:endParaRPr dirty="0">
              <a:latin typeface="Montserrat"/>
              <a:ea typeface="Montserrat"/>
              <a:cs typeface="Montserrat"/>
              <a:sym typeface="Montserrat"/>
            </a:endParaRPr>
          </a:p>
        </p:txBody>
      </p:sp>
      <p:pic>
        <p:nvPicPr>
          <p:cNvPr id="7" name="Picture 6">
            <a:extLst>
              <a:ext uri="{FF2B5EF4-FFF2-40B4-BE49-F238E27FC236}">
                <a16:creationId xmlns:a16="http://schemas.microsoft.com/office/drawing/2014/main" id="{80EF8F26-D5D6-4E55-8832-2A68B00274F0}"/>
              </a:ext>
            </a:extLst>
          </p:cNvPr>
          <p:cNvPicPr>
            <a:picLocks noChangeAspect="1"/>
          </p:cNvPicPr>
          <p:nvPr/>
        </p:nvPicPr>
        <p:blipFill>
          <a:blip r:embed="rId3"/>
          <a:stretch>
            <a:fillRect/>
          </a:stretch>
        </p:blipFill>
        <p:spPr>
          <a:xfrm>
            <a:off x="3740204" y="2746617"/>
            <a:ext cx="4879611" cy="20573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p:nvPr/>
        </p:nvSpPr>
        <p:spPr>
          <a:xfrm>
            <a:off x="-1" y="416878"/>
            <a:ext cx="288900" cy="331200"/>
          </a:xfrm>
          <a:prstGeom prst="rect">
            <a:avLst/>
          </a:prstGeom>
          <a:solidFill>
            <a:srgbClr val="19CA9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Nunito Sans"/>
              <a:ea typeface="Nunito Sans"/>
              <a:cs typeface="Nunito Sans"/>
              <a:sym typeface="Nunito Sans"/>
            </a:endParaRPr>
          </a:p>
        </p:txBody>
      </p:sp>
      <p:sp>
        <p:nvSpPr>
          <p:cNvPr id="103" name="Google Shape;103;p20"/>
          <p:cNvSpPr txBox="1"/>
          <p:nvPr/>
        </p:nvSpPr>
        <p:spPr>
          <a:xfrm>
            <a:off x="506075" y="339525"/>
            <a:ext cx="3995100" cy="541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300" dirty="0">
                <a:solidFill>
                  <a:schemeClr val="dk2"/>
                </a:solidFill>
                <a:latin typeface="Montserrat Medium"/>
                <a:ea typeface="Montserrat Medium"/>
                <a:cs typeface="Montserrat Medium"/>
                <a:sym typeface="Montserrat Medium"/>
              </a:rPr>
              <a:t>Robot’s Models</a:t>
            </a:r>
            <a:endParaRPr sz="3300" i="0" u="none" strike="noStrike" cap="none" dirty="0">
              <a:solidFill>
                <a:schemeClr val="dk2"/>
              </a:solidFill>
              <a:latin typeface="Montserrat Medium"/>
              <a:ea typeface="Montserrat Medium"/>
              <a:cs typeface="Montserrat Medium"/>
              <a:sym typeface="Montserrat Medium"/>
            </a:endParaRPr>
          </a:p>
        </p:txBody>
      </p:sp>
      <p:sp>
        <p:nvSpPr>
          <p:cNvPr id="104" name="Google Shape;104;p20"/>
          <p:cNvSpPr txBox="1"/>
          <p:nvPr/>
        </p:nvSpPr>
        <p:spPr>
          <a:xfrm>
            <a:off x="288900" y="1034700"/>
            <a:ext cx="7998000" cy="40602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19CA99"/>
              </a:buClr>
              <a:buSzPts val="1400"/>
              <a:buFont typeface="Montserrat"/>
              <a:buChar char="●"/>
            </a:pPr>
            <a:r>
              <a:rPr lang="en-US" dirty="0">
                <a:latin typeface="Montserrat"/>
                <a:ea typeface="Montserrat"/>
                <a:cs typeface="Montserrat"/>
                <a:sym typeface="Montserrat"/>
              </a:rPr>
              <a:t>The robots the course use:</a:t>
            </a:r>
          </a:p>
          <a:p>
            <a:pPr marL="457200" lvl="0" indent="-317500" algn="l" rtl="0">
              <a:lnSpc>
                <a:spcPct val="150000"/>
              </a:lnSpc>
              <a:spcBef>
                <a:spcPts val="0"/>
              </a:spcBef>
              <a:spcAft>
                <a:spcPts val="0"/>
              </a:spcAft>
              <a:buClr>
                <a:srgbClr val="19CA99"/>
              </a:buClr>
              <a:buSzPts val="1400"/>
              <a:buFont typeface="Montserrat"/>
              <a:buChar char="●"/>
            </a:pPr>
            <a:endParaRPr lang="en-US" b="1" dirty="0">
              <a:latin typeface="Montserrat"/>
              <a:ea typeface="Montserrat"/>
              <a:cs typeface="Montserrat"/>
              <a:sym typeface="Montserrat"/>
            </a:endParaRPr>
          </a:p>
          <a:p>
            <a:pPr marL="457200" lvl="0" indent="-317500" algn="l" rtl="0">
              <a:lnSpc>
                <a:spcPct val="150000"/>
              </a:lnSpc>
              <a:spcBef>
                <a:spcPts val="0"/>
              </a:spcBef>
              <a:spcAft>
                <a:spcPts val="0"/>
              </a:spcAft>
              <a:buClr>
                <a:srgbClr val="19CA99"/>
              </a:buClr>
              <a:buSzPts val="1400"/>
              <a:buFont typeface="Montserrat"/>
              <a:buChar char="●"/>
            </a:pPr>
            <a:endParaRPr dirty="0">
              <a:latin typeface="Montserrat"/>
              <a:ea typeface="Montserrat"/>
              <a:cs typeface="Montserrat"/>
              <a:sym typeface="Montserrat"/>
            </a:endParaRPr>
          </a:p>
          <a:p>
            <a:pPr marL="457200" lvl="0" indent="0" algn="l" rtl="0">
              <a:lnSpc>
                <a:spcPct val="150000"/>
              </a:lnSpc>
              <a:spcBef>
                <a:spcPts val="0"/>
              </a:spcBef>
              <a:spcAft>
                <a:spcPts val="0"/>
              </a:spcAft>
              <a:buNone/>
            </a:pPr>
            <a:endParaRPr dirty="0">
              <a:solidFill>
                <a:schemeClr val="dk1"/>
              </a:solidFill>
              <a:latin typeface="Montserrat"/>
              <a:ea typeface="Montserrat"/>
              <a:cs typeface="Montserrat"/>
              <a:sym typeface="Montserrat"/>
            </a:endParaRPr>
          </a:p>
          <a:p>
            <a:pPr marL="457200" lvl="0" indent="0" algn="l" rtl="0">
              <a:lnSpc>
                <a:spcPct val="150000"/>
              </a:lnSpc>
              <a:spcBef>
                <a:spcPts val="0"/>
              </a:spcBef>
              <a:spcAft>
                <a:spcPts val="0"/>
              </a:spcAft>
              <a:buNone/>
            </a:pPr>
            <a:endParaRPr dirty="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dirty="0">
              <a:latin typeface="Montserrat"/>
              <a:ea typeface="Montserrat"/>
              <a:cs typeface="Montserrat"/>
              <a:sym typeface="Montserrat"/>
            </a:endParaRPr>
          </a:p>
          <a:p>
            <a:pPr marL="0" lvl="0" indent="0" algn="l" rtl="0">
              <a:lnSpc>
                <a:spcPct val="150000"/>
              </a:lnSpc>
              <a:spcBef>
                <a:spcPts val="0"/>
              </a:spcBef>
              <a:spcAft>
                <a:spcPts val="0"/>
              </a:spcAft>
              <a:buNone/>
            </a:pPr>
            <a:endParaRPr dirty="0">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dirty="0">
              <a:latin typeface="Montserrat"/>
              <a:ea typeface="Montserrat"/>
              <a:cs typeface="Montserrat"/>
              <a:sym typeface="Montserrat"/>
            </a:endParaRPr>
          </a:p>
          <a:p>
            <a:pPr marL="0" lvl="0" indent="0" algn="l" rtl="0">
              <a:lnSpc>
                <a:spcPct val="150000"/>
              </a:lnSpc>
              <a:spcBef>
                <a:spcPts val="0"/>
              </a:spcBef>
              <a:spcAft>
                <a:spcPts val="0"/>
              </a:spcAft>
              <a:buNone/>
            </a:pPr>
            <a:endParaRPr dirty="0">
              <a:latin typeface="Montserrat"/>
              <a:ea typeface="Montserrat"/>
              <a:cs typeface="Montserrat"/>
              <a:sym typeface="Montserrat"/>
            </a:endParaRPr>
          </a:p>
        </p:txBody>
      </p:sp>
      <p:pic>
        <p:nvPicPr>
          <p:cNvPr id="15" name="Picture 2">
            <a:extLst>
              <a:ext uri="{FF2B5EF4-FFF2-40B4-BE49-F238E27FC236}">
                <a16:creationId xmlns:a16="http://schemas.microsoft.com/office/drawing/2014/main" id="{D0B978B2-189A-4C43-8ACC-AF2EB391D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376" y="1779103"/>
            <a:ext cx="2055331" cy="20876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a:extLst>
              <a:ext uri="{FF2B5EF4-FFF2-40B4-BE49-F238E27FC236}">
                <a16:creationId xmlns:a16="http://schemas.microsoft.com/office/drawing/2014/main" id="{B1641C1B-E3DC-4E7E-8088-FCD52085F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075" y="1779103"/>
            <a:ext cx="2137888" cy="208762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F30AC1D6-D2BA-4AB6-A66C-C6F8ACBB2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5032" y="1779103"/>
            <a:ext cx="2055331" cy="208762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D579F9D-7EBD-4689-9056-59E5F6739C7E}"/>
              </a:ext>
            </a:extLst>
          </p:cNvPr>
          <p:cNvSpPr txBox="1"/>
          <p:nvPr/>
        </p:nvSpPr>
        <p:spPr>
          <a:xfrm>
            <a:off x="857100" y="4078143"/>
            <a:ext cx="1388886" cy="318529"/>
          </a:xfrm>
          <a:prstGeom prst="rect">
            <a:avLst/>
          </a:prstGeom>
          <a:noFill/>
        </p:spPr>
        <p:txBody>
          <a:bodyPr wrap="square" rtlCol="1">
            <a:spAutoFit/>
          </a:bodyPr>
          <a:lstStyle/>
          <a:p>
            <a:pPr algn="ctr"/>
            <a:r>
              <a:rPr lang="en-US" dirty="0" err="1"/>
              <a:t>Kobuki</a:t>
            </a:r>
            <a:endParaRPr lang="en-US" b="1" i="0" dirty="0">
              <a:effectLst/>
            </a:endParaRPr>
          </a:p>
        </p:txBody>
      </p:sp>
      <p:sp>
        <p:nvSpPr>
          <p:cNvPr id="21" name="TextBox 20">
            <a:extLst>
              <a:ext uri="{FF2B5EF4-FFF2-40B4-BE49-F238E27FC236}">
                <a16:creationId xmlns:a16="http://schemas.microsoft.com/office/drawing/2014/main" id="{0C3EF9EC-2FCC-4887-BE20-30DD009E0B32}"/>
              </a:ext>
            </a:extLst>
          </p:cNvPr>
          <p:cNvSpPr txBox="1"/>
          <p:nvPr/>
        </p:nvSpPr>
        <p:spPr>
          <a:xfrm>
            <a:off x="3702598" y="4084067"/>
            <a:ext cx="1388886" cy="318529"/>
          </a:xfrm>
          <a:prstGeom prst="rect">
            <a:avLst/>
          </a:prstGeom>
          <a:noFill/>
        </p:spPr>
        <p:txBody>
          <a:bodyPr wrap="square" rtlCol="1">
            <a:spAutoFit/>
          </a:bodyPr>
          <a:lstStyle/>
          <a:p>
            <a:pPr algn="ctr"/>
            <a:r>
              <a:rPr lang="en-US" dirty="0"/>
              <a:t>Husky</a:t>
            </a:r>
            <a:endParaRPr lang="en-US" b="1" i="0" dirty="0">
              <a:effectLst/>
            </a:endParaRPr>
          </a:p>
        </p:txBody>
      </p:sp>
      <p:sp>
        <p:nvSpPr>
          <p:cNvPr id="22" name="TextBox 21">
            <a:extLst>
              <a:ext uri="{FF2B5EF4-FFF2-40B4-BE49-F238E27FC236}">
                <a16:creationId xmlns:a16="http://schemas.microsoft.com/office/drawing/2014/main" id="{1AF952A1-1C15-4661-A9B6-9C30AA5139F2}"/>
              </a:ext>
            </a:extLst>
          </p:cNvPr>
          <p:cNvSpPr txBox="1"/>
          <p:nvPr/>
        </p:nvSpPr>
        <p:spPr>
          <a:xfrm>
            <a:off x="6408254" y="4084068"/>
            <a:ext cx="1388886" cy="318529"/>
          </a:xfrm>
          <a:prstGeom prst="rect">
            <a:avLst/>
          </a:prstGeom>
          <a:noFill/>
        </p:spPr>
        <p:txBody>
          <a:bodyPr wrap="square" rtlCol="1">
            <a:spAutoFit/>
          </a:bodyPr>
          <a:lstStyle/>
          <a:p>
            <a:pPr algn="ctr"/>
            <a:r>
              <a:rPr lang="en-US" dirty="0"/>
              <a:t>Summit XL</a:t>
            </a:r>
            <a:endParaRPr lang="en-US" b="1" i="0" dirty="0">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p:nvPr/>
        </p:nvSpPr>
        <p:spPr>
          <a:xfrm>
            <a:off x="-1" y="416878"/>
            <a:ext cx="288900" cy="331200"/>
          </a:xfrm>
          <a:prstGeom prst="rect">
            <a:avLst/>
          </a:prstGeom>
          <a:solidFill>
            <a:srgbClr val="19CA9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Nunito Sans"/>
              <a:ea typeface="Nunito Sans"/>
              <a:cs typeface="Nunito Sans"/>
              <a:sym typeface="Nunito Sans"/>
            </a:endParaRPr>
          </a:p>
        </p:txBody>
      </p:sp>
      <p:sp>
        <p:nvSpPr>
          <p:cNvPr id="120" name="Google Shape;120;p21"/>
          <p:cNvSpPr txBox="1"/>
          <p:nvPr/>
        </p:nvSpPr>
        <p:spPr>
          <a:xfrm>
            <a:off x="506075" y="339525"/>
            <a:ext cx="4370400" cy="541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300" dirty="0">
                <a:solidFill>
                  <a:schemeClr val="dk2"/>
                </a:solidFill>
                <a:latin typeface="Montserrat Medium"/>
                <a:ea typeface="Montserrat Medium"/>
                <a:cs typeface="Montserrat Medium"/>
                <a:sym typeface="Montserrat Medium"/>
              </a:rPr>
              <a:t>Mapping</a:t>
            </a:r>
            <a:endParaRPr sz="3300" i="0" u="none" strike="noStrike" cap="none" dirty="0">
              <a:solidFill>
                <a:schemeClr val="dk2"/>
              </a:solidFill>
              <a:latin typeface="Montserrat Medium"/>
              <a:ea typeface="Montserrat Medium"/>
              <a:cs typeface="Montserrat Medium"/>
              <a:sym typeface="Montserrat Medium"/>
            </a:endParaRPr>
          </a:p>
        </p:txBody>
      </p:sp>
      <p:pic>
        <p:nvPicPr>
          <p:cNvPr id="2" name="תמונה 1">
            <a:extLst>
              <a:ext uri="{FF2B5EF4-FFF2-40B4-BE49-F238E27FC236}">
                <a16:creationId xmlns:a16="http://schemas.microsoft.com/office/drawing/2014/main" id="{1C2B8B93-7ED9-4DA5-B8BE-9AC0E18EDEB1}"/>
              </a:ext>
            </a:extLst>
          </p:cNvPr>
          <p:cNvPicPr>
            <a:picLocks noChangeAspect="1"/>
          </p:cNvPicPr>
          <p:nvPr/>
        </p:nvPicPr>
        <p:blipFill>
          <a:blip r:embed="rId3"/>
          <a:stretch>
            <a:fillRect/>
          </a:stretch>
        </p:blipFill>
        <p:spPr>
          <a:xfrm>
            <a:off x="5845686" y="3056008"/>
            <a:ext cx="2442689" cy="1680653"/>
          </a:xfrm>
          <a:prstGeom prst="rect">
            <a:avLst/>
          </a:prstGeom>
        </p:spPr>
      </p:pic>
      <p:sp>
        <p:nvSpPr>
          <p:cNvPr id="121" name="Google Shape;121;p21"/>
          <p:cNvSpPr txBox="1"/>
          <p:nvPr/>
        </p:nvSpPr>
        <p:spPr>
          <a:xfrm>
            <a:off x="506075" y="1034700"/>
            <a:ext cx="7782300" cy="2707960"/>
          </a:xfrm>
          <a:prstGeom prst="rect">
            <a:avLst/>
          </a:prstGeom>
          <a:noFill/>
          <a:ln>
            <a:noFill/>
          </a:ln>
        </p:spPr>
        <p:txBody>
          <a:bodyPr spcFirstLastPara="1" wrap="square" lIns="91425" tIns="91425" rIns="91425" bIns="91425" anchor="t" anchorCtr="0">
            <a:noAutofit/>
          </a:bodyPr>
          <a:lstStyle/>
          <a:p>
            <a:pPr lvl="0">
              <a:lnSpc>
                <a:spcPct val="150000"/>
              </a:lnSpc>
              <a:buClr>
                <a:schemeClr val="dk1"/>
              </a:buClr>
              <a:buSzPts val="1100"/>
            </a:pPr>
            <a:r>
              <a:rPr lang="en-US" dirty="0">
                <a:latin typeface="Montserrat"/>
              </a:rPr>
              <a:t>In order to perform autonomous Navigation, the robot MUST have a map of the environment.</a:t>
            </a:r>
            <a:endParaRPr dirty="0">
              <a:latin typeface="Montserrat"/>
              <a:sym typeface="Montserrat"/>
            </a:endParaRPr>
          </a:p>
          <a:p>
            <a:pPr marL="457200" indent="-317500">
              <a:lnSpc>
                <a:spcPct val="150000"/>
              </a:lnSpc>
              <a:buClr>
                <a:srgbClr val="19CA99"/>
              </a:buClr>
              <a:buSzPts val="1400"/>
              <a:buFont typeface="Montserrat"/>
              <a:buChar char="●"/>
            </a:pPr>
            <a:r>
              <a:rPr lang="en-US" dirty="0">
                <a:latin typeface="Montserrat"/>
              </a:rPr>
              <a:t>The robot will use the map for many things such as planning trajectories, avoiding obstacles, etc. </a:t>
            </a:r>
          </a:p>
          <a:p>
            <a:pPr marL="457200" indent="-317500">
              <a:lnSpc>
                <a:spcPct val="150000"/>
              </a:lnSpc>
              <a:buClr>
                <a:srgbClr val="19CA99"/>
              </a:buClr>
              <a:buSzPts val="1400"/>
              <a:buFont typeface="Montserrat"/>
              <a:buChar char="●"/>
            </a:pPr>
            <a:r>
              <a:rPr lang="en-US" dirty="0">
                <a:latin typeface="Montserrat"/>
              </a:rPr>
              <a:t>You can either give the robot a prebuilt map of the environment, or you can build one by yourself which is quite more frequent. And than the robot will use it.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p:nvPr/>
        </p:nvSpPr>
        <p:spPr>
          <a:xfrm>
            <a:off x="-1" y="416878"/>
            <a:ext cx="288900" cy="331200"/>
          </a:xfrm>
          <a:prstGeom prst="rect">
            <a:avLst/>
          </a:prstGeom>
          <a:solidFill>
            <a:srgbClr val="19CA9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Nunito Sans"/>
              <a:ea typeface="Nunito Sans"/>
              <a:cs typeface="Nunito Sans"/>
              <a:sym typeface="Nunito Sans"/>
            </a:endParaRPr>
          </a:p>
        </p:txBody>
      </p:sp>
      <p:sp>
        <p:nvSpPr>
          <p:cNvPr id="131" name="Google Shape;131;p22"/>
          <p:cNvSpPr txBox="1"/>
          <p:nvPr/>
        </p:nvSpPr>
        <p:spPr>
          <a:xfrm>
            <a:off x="506075" y="339525"/>
            <a:ext cx="4491900" cy="541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300" dirty="0">
                <a:solidFill>
                  <a:schemeClr val="dk2"/>
                </a:solidFill>
                <a:latin typeface="Montserrat Medium"/>
                <a:ea typeface="Montserrat Medium"/>
                <a:cs typeface="Montserrat Medium"/>
                <a:sym typeface="Montserrat Medium"/>
              </a:rPr>
              <a:t>How to Create a Map</a:t>
            </a:r>
            <a:endParaRPr sz="3300" i="0" u="none" strike="noStrike" cap="none" dirty="0">
              <a:solidFill>
                <a:schemeClr val="dk2"/>
              </a:solidFill>
              <a:latin typeface="Montserrat Medium"/>
              <a:ea typeface="Montserrat Medium"/>
              <a:cs typeface="Montserrat Medium"/>
              <a:sym typeface="Montserrat Medium"/>
            </a:endParaRPr>
          </a:p>
        </p:txBody>
      </p:sp>
      <p:sp>
        <p:nvSpPr>
          <p:cNvPr id="132" name="Google Shape;132;p22"/>
          <p:cNvSpPr txBox="1"/>
          <p:nvPr/>
        </p:nvSpPr>
        <p:spPr>
          <a:xfrm>
            <a:off x="288900" y="1096350"/>
            <a:ext cx="8681400" cy="3917700"/>
          </a:xfrm>
          <a:prstGeom prst="rect">
            <a:avLst/>
          </a:prstGeom>
          <a:noFill/>
          <a:ln>
            <a:noFill/>
          </a:ln>
        </p:spPr>
        <p:txBody>
          <a:bodyPr spcFirstLastPara="1" wrap="square" lIns="91425" tIns="91425" rIns="91425" bIns="91425" anchor="t" anchorCtr="0">
            <a:noAutofit/>
          </a:bodyPr>
          <a:lstStyle/>
          <a:p>
            <a:pPr marL="457200" lvl="0" indent="-317500">
              <a:lnSpc>
                <a:spcPct val="150000"/>
              </a:lnSpc>
              <a:buClr>
                <a:srgbClr val="19CA99"/>
              </a:buClr>
              <a:buSzPts val="1400"/>
              <a:buFont typeface="Montserrat"/>
              <a:buChar char="●"/>
            </a:pPr>
            <a:r>
              <a:rPr lang="en" dirty="0">
                <a:latin typeface="Montserrat"/>
                <a:ea typeface="Montserrat"/>
                <a:cs typeface="Montserrat"/>
                <a:sym typeface="Montserrat"/>
              </a:rPr>
              <a:t>The course presents some </a:t>
            </a:r>
            <a:r>
              <a:rPr lang="en-US" dirty="0">
                <a:latin typeface="Montserrat"/>
                <a:ea typeface="Montserrat"/>
                <a:cs typeface="Montserrat"/>
                <a:sym typeface="Montserrat"/>
              </a:rPr>
              <a:t>tools to visualize maps, robots and objects.</a:t>
            </a:r>
          </a:p>
          <a:p>
            <a:pPr marL="457200" lvl="0" indent="-317500">
              <a:lnSpc>
                <a:spcPct val="150000"/>
              </a:lnSpc>
              <a:buClr>
                <a:srgbClr val="19CA99"/>
              </a:buClr>
              <a:buSzPts val="1400"/>
              <a:buFont typeface="Montserrat"/>
              <a:buChar char="●"/>
            </a:pPr>
            <a:r>
              <a:rPr lang="en-US" dirty="0">
                <a:latin typeface="Montserrat"/>
                <a:ea typeface="Montserrat"/>
                <a:cs typeface="Montserrat"/>
                <a:sym typeface="Montserrat"/>
              </a:rPr>
              <a:t>In the picture below the Robot is using a laser to map the surroundings</a:t>
            </a:r>
          </a:p>
          <a:p>
            <a:pPr marL="457200" lvl="0" indent="-317500">
              <a:lnSpc>
                <a:spcPct val="150000"/>
              </a:lnSpc>
              <a:buClr>
                <a:srgbClr val="19CA99"/>
              </a:buClr>
              <a:buSzPts val="1400"/>
              <a:buFont typeface="Montserrat"/>
              <a:buChar char="●"/>
            </a:pPr>
            <a:r>
              <a:rPr lang="en-US" dirty="0">
                <a:latin typeface="Montserrat"/>
                <a:ea typeface="Montserrat"/>
                <a:cs typeface="Montserrat"/>
                <a:sym typeface="Montserrat"/>
              </a:rPr>
              <a:t>RVIZ  is using to visualize it.</a:t>
            </a:r>
          </a:p>
          <a:p>
            <a:pPr marL="457200" lvl="0" indent="-317500">
              <a:lnSpc>
                <a:spcPct val="150000"/>
              </a:lnSpc>
              <a:buClr>
                <a:srgbClr val="19CA99"/>
              </a:buClr>
              <a:buSzPts val="1400"/>
              <a:buFont typeface="Montserrat"/>
              <a:buChar char="●"/>
            </a:pPr>
            <a:r>
              <a:rPr lang="en-US" dirty="0">
                <a:latin typeface="Montserrat"/>
                <a:ea typeface="Montserrat"/>
                <a:cs typeface="Montserrat"/>
                <a:sym typeface="Montserrat"/>
              </a:rPr>
              <a:t>There is also an option to export the map to PGM file.</a:t>
            </a:r>
          </a:p>
          <a:p>
            <a:pPr marL="457200" lvl="0" indent="-317500">
              <a:lnSpc>
                <a:spcPct val="150000"/>
              </a:lnSpc>
              <a:buClr>
                <a:srgbClr val="19CA99"/>
              </a:buClr>
              <a:buSzPts val="1400"/>
              <a:buFont typeface="Montserrat"/>
              <a:buChar char="●"/>
            </a:pPr>
            <a:endParaRPr dirty="0">
              <a:latin typeface="Montserrat"/>
              <a:ea typeface="Montserrat"/>
              <a:cs typeface="Montserrat"/>
              <a:sym typeface="Montserrat"/>
            </a:endParaRPr>
          </a:p>
          <a:p>
            <a:pPr marL="0" lvl="0" indent="0" algn="l" rtl="0">
              <a:lnSpc>
                <a:spcPct val="150000"/>
              </a:lnSpc>
              <a:spcBef>
                <a:spcPts val="0"/>
              </a:spcBef>
              <a:spcAft>
                <a:spcPts val="0"/>
              </a:spcAft>
              <a:buNone/>
            </a:pPr>
            <a:endParaRPr dirty="0">
              <a:latin typeface="Montserrat"/>
              <a:ea typeface="Montserrat"/>
              <a:cs typeface="Montserrat"/>
              <a:sym typeface="Montserrat"/>
            </a:endParaRPr>
          </a:p>
        </p:txBody>
      </p:sp>
      <p:pic>
        <p:nvPicPr>
          <p:cNvPr id="11" name="Picture 2">
            <a:extLst>
              <a:ext uri="{FF2B5EF4-FFF2-40B4-BE49-F238E27FC236}">
                <a16:creationId xmlns:a16="http://schemas.microsoft.com/office/drawing/2014/main" id="{C15C75C9-6F18-406F-AF6B-3A75F6ED4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413" y="2569753"/>
            <a:ext cx="2952646" cy="19419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4B5785FA-6D53-4E34-BF36-4A164D2932EF}"/>
              </a:ext>
            </a:extLst>
          </p:cNvPr>
          <p:cNvPicPr>
            <a:picLocks noChangeAspect="1"/>
          </p:cNvPicPr>
          <p:nvPr/>
        </p:nvPicPr>
        <p:blipFill>
          <a:blip r:embed="rId4"/>
          <a:stretch>
            <a:fillRect/>
          </a:stretch>
        </p:blipFill>
        <p:spPr>
          <a:xfrm>
            <a:off x="1122763" y="2569753"/>
            <a:ext cx="2836887" cy="19399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p:nvPr/>
        </p:nvSpPr>
        <p:spPr>
          <a:xfrm>
            <a:off x="-1" y="416878"/>
            <a:ext cx="288900" cy="331200"/>
          </a:xfrm>
          <a:prstGeom prst="rect">
            <a:avLst/>
          </a:prstGeom>
          <a:solidFill>
            <a:srgbClr val="19CA9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Nunito Sans"/>
              <a:ea typeface="Nunito Sans"/>
              <a:cs typeface="Nunito Sans"/>
              <a:sym typeface="Nunito Sans"/>
            </a:endParaRPr>
          </a:p>
        </p:txBody>
      </p:sp>
      <p:sp>
        <p:nvSpPr>
          <p:cNvPr id="143" name="Google Shape;143;p23"/>
          <p:cNvSpPr txBox="1"/>
          <p:nvPr/>
        </p:nvSpPr>
        <p:spPr>
          <a:xfrm>
            <a:off x="506075" y="339525"/>
            <a:ext cx="4564800" cy="541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300" dirty="0">
                <a:solidFill>
                  <a:schemeClr val="dk2"/>
                </a:solidFill>
                <a:latin typeface="Montserrat Medium"/>
                <a:ea typeface="Montserrat Medium"/>
                <a:cs typeface="Montserrat Medium"/>
                <a:sym typeface="Montserrat Medium"/>
              </a:rPr>
              <a:t>Localization</a:t>
            </a:r>
            <a:endParaRPr sz="3300" i="0" u="none" strike="noStrike" cap="none" dirty="0">
              <a:solidFill>
                <a:schemeClr val="dk2"/>
              </a:solidFill>
              <a:latin typeface="Montserrat Medium"/>
              <a:ea typeface="Montserrat Medium"/>
              <a:cs typeface="Montserrat Medium"/>
              <a:sym typeface="Montserrat Medium"/>
            </a:endParaRPr>
          </a:p>
        </p:txBody>
      </p:sp>
      <p:sp>
        <p:nvSpPr>
          <p:cNvPr id="144" name="Google Shape;144;p23"/>
          <p:cNvSpPr txBox="1"/>
          <p:nvPr/>
        </p:nvSpPr>
        <p:spPr>
          <a:xfrm>
            <a:off x="288899" y="756925"/>
            <a:ext cx="7999500" cy="4210695"/>
          </a:xfrm>
          <a:prstGeom prst="rect">
            <a:avLst/>
          </a:prstGeom>
          <a:noFill/>
          <a:ln>
            <a:noFill/>
          </a:ln>
        </p:spPr>
        <p:txBody>
          <a:bodyPr spcFirstLastPara="1" wrap="square" lIns="91425" tIns="91425" rIns="91425" bIns="91425" anchor="t" anchorCtr="0">
            <a:noAutofit/>
          </a:bodyPr>
          <a:lstStyle/>
          <a:p>
            <a:pPr marL="457200" lvl="0" indent="-317500">
              <a:lnSpc>
                <a:spcPct val="150000"/>
              </a:lnSpc>
              <a:buClr>
                <a:srgbClr val="19CA99"/>
              </a:buClr>
              <a:buSzPts val="1400"/>
              <a:buFont typeface="Montserrat"/>
              <a:buChar char="●"/>
            </a:pPr>
            <a:r>
              <a:rPr lang="en-US" dirty="0">
                <a:latin typeface="Montserrat"/>
                <a:ea typeface="Montserrat"/>
                <a:cs typeface="Montserrat"/>
                <a:sym typeface="Montserrat"/>
              </a:rPr>
              <a:t>When the robot moves around a map, it needs to know what is its position within the map, and which is it’s orientation.</a:t>
            </a:r>
          </a:p>
          <a:p>
            <a:pPr marL="457200" lvl="0" indent="-317500">
              <a:lnSpc>
                <a:spcPct val="150000"/>
              </a:lnSpc>
              <a:buClr>
                <a:srgbClr val="19CA99"/>
              </a:buClr>
              <a:buSzPts val="1400"/>
              <a:buFont typeface="Montserrat"/>
              <a:buChar char="●"/>
            </a:pPr>
            <a:r>
              <a:rPr lang="en-US" dirty="0">
                <a:latin typeface="Montserrat"/>
                <a:ea typeface="Montserrat"/>
                <a:cs typeface="Montserrat"/>
                <a:sym typeface="Montserrat"/>
              </a:rPr>
              <a:t>Determining it’s location and rotation, ultimately will grant a high level of accuracy which enables a self-driving robot to understand it’s surroundings and also, establish a sense of the road and lane structures.</a:t>
            </a:r>
          </a:p>
          <a:p>
            <a:pPr marL="457200" lvl="0" indent="-317500">
              <a:lnSpc>
                <a:spcPct val="150000"/>
              </a:lnSpc>
              <a:buClr>
                <a:srgbClr val="19CA99"/>
              </a:buClr>
              <a:buSzPts val="1400"/>
              <a:buFont typeface="Montserrat"/>
              <a:buChar char="●"/>
            </a:pPr>
            <a:r>
              <a:rPr lang="en-US" b="1" dirty="0">
                <a:latin typeface="Montserrat"/>
                <a:ea typeface="Montserrat"/>
                <a:cs typeface="Montserrat"/>
                <a:sym typeface="Montserrat"/>
              </a:rPr>
              <a:t>Monte Carlo</a:t>
            </a:r>
            <a:r>
              <a:rPr lang="en-US" dirty="0">
                <a:latin typeface="Montserrat"/>
                <a:ea typeface="Montserrat"/>
                <a:cs typeface="Montserrat"/>
                <a:sym typeface="Montserrat"/>
              </a:rPr>
              <a:t>, is one of the algorithms that the robot uses for localization within the map. Those arrows represents location and orientation guesses of the robot in the map as a result of the Monte Carlo Algorithm. The arrows will concentrate on the most likely location and will get more accurate when the robot is on the move.</a:t>
            </a:r>
          </a:p>
          <a:p>
            <a:pPr marL="139700" lvl="0">
              <a:lnSpc>
                <a:spcPct val="150000"/>
              </a:lnSpc>
              <a:buClr>
                <a:srgbClr val="19CA99"/>
              </a:buClr>
              <a:buSzPts val="1400"/>
            </a:pPr>
            <a:endParaRPr lang="en-US" dirty="0">
              <a:latin typeface="Montserrat"/>
              <a:ea typeface="Montserrat"/>
              <a:cs typeface="Montserrat"/>
              <a:sym typeface="Montserrat"/>
            </a:endParaRPr>
          </a:p>
          <a:p>
            <a:pPr marL="0" lvl="0" indent="0" algn="l" rtl="0">
              <a:lnSpc>
                <a:spcPct val="150000"/>
              </a:lnSpc>
              <a:spcBef>
                <a:spcPts val="0"/>
              </a:spcBef>
              <a:spcAft>
                <a:spcPts val="0"/>
              </a:spcAft>
              <a:buNone/>
            </a:pPr>
            <a:endParaRPr dirty="0">
              <a:latin typeface="Montserrat"/>
              <a:ea typeface="Montserrat"/>
              <a:cs typeface="Montserrat"/>
              <a:sym typeface="Montserrat"/>
            </a:endParaRPr>
          </a:p>
        </p:txBody>
      </p:sp>
      <p:pic>
        <p:nvPicPr>
          <p:cNvPr id="1026" name="Picture 2" descr="Localization Icon, Transparent Localization.PNG Images &amp; Vector -  FreeIconsPNG">
            <a:extLst>
              <a:ext uri="{FF2B5EF4-FFF2-40B4-BE49-F238E27FC236}">
                <a16:creationId xmlns:a16="http://schemas.microsoft.com/office/drawing/2014/main" id="{A4F93A21-D91D-40A0-99BD-1C7878BB5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1889" y="3833480"/>
            <a:ext cx="1134140" cy="11341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F4C98A7-616C-4307-B7CD-7AF4E728AE43}"/>
              </a:ext>
            </a:extLst>
          </p:cNvPr>
          <p:cNvPicPr>
            <a:picLocks noChangeAspect="1"/>
          </p:cNvPicPr>
          <p:nvPr/>
        </p:nvPicPr>
        <p:blipFill>
          <a:blip r:embed="rId4"/>
          <a:stretch>
            <a:fillRect/>
          </a:stretch>
        </p:blipFill>
        <p:spPr>
          <a:xfrm>
            <a:off x="824028" y="3703875"/>
            <a:ext cx="1614366" cy="1384006"/>
          </a:xfrm>
          <a:prstGeom prst="rect">
            <a:avLst/>
          </a:prstGeom>
        </p:spPr>
      </p:pic>
      <p:pic>
        <p:nvPicPr>
          <p:cNvPr id="8" name="Picture 5">
            <a:extLst>
              <a:ext uri="{FF2B5EF4-FFF2-40B4-BE49-F238E27FC236}">
                <a16:creationId xmlns:a16="http://schemas.microsoft.com/office/drawing/2014/main" id="{4E4B2F24-2694-4312-B70B-DB75B07C09F9}"/>
              </a:ext>
            </a:extLst>
          </p:cNvPr>
          <p:cNvPicPr>
            <a:picLocks noChangeAspect="1"/>
          </p:cNvPicPr>
          <p:nvPr/>
        </p:nvPicPr>
        <p:blipFill rotWithShape="1">
          <a:blip r:embed="rId5"/>
          <a:srcRect l="34941" t="843"/>
          <a:stretch/>
        </p:blipFill>
        <p:spPr>
          <a:xfrm>
            <a:off x="2594348" y="3718692"/>
            <a:ext cx="1558097" cy="13357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p:nvPr/>
        </p:nvSpPr>
        <p:spPr>
          <a:xfrm>
            <a:off x="-1" y="416878"/>
            <a:ext cx="288900" cy="331200"/>
          </a:xfrm>
          <a:prstGeom prst="rect">
            <a:avLst/>
          </a:prstGeom>
          <a:solidFill>
            <a:srgbClr val="19CA9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Nunito Sans"/>
              <a:ea typeface="Nunito Sans"/>
              <a:cs typeface="Nunito Sans"/>
              <a:sym typeface="Nunito Sans"/>
            </a:endParaRPr>
          </a:p>
        </p:txBody>
      </p:sp>
      <p:sp>
        <p:nvSpPr>
          <p:cNvPr id="151" name="Google Shape;151;p24"/>
          <p:cNvSpPr txBox="1"/>
          <p:nvPr/>
        </p:nvSpPr>
        <p:spPr>
          <a:xfrm>
            <a:off x="506075" y="339525"/>
            <a:ext cx="4564800" cy="541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300" i="0" u="none" strike="noStrike" cap="none" dirty="0">
                <a:solidFill>
                  <a:schemeClr val="dk2"/>
                </a:solidFill>
                <a:latin typeface="Montserrat Medium"/>
                <a:ea typeface="Montserrat Medium"/>
                <a:cs typeface="Montserrat Medium"/>
                <a:sym typeface="Montserrat Medium"/>
              </a:rPr>
              <a:t>How to Plan a Path:</a:t>
            </a:r>
            <a:endParaRPr sz="3300" i="0" u="none" strike="noStrike" cap="none" dirty="0">
              <a:solidFill>
                <a:schemeClr val="dk2"/>
              </a:solidFill>
              <a:latin typeface="Montserrat Medium"/>
              <a:ea typeface="Montserrat Medium"/>
              <a:cs typeface="Montserrat Medium"/>
              <a:sym typeface="Montserrat Medium"/>
            </a:endParaRPr>
          </a:p>
        </p:txBody>
      </p:sp>
      <p:sp>
        <p:nvSpPr>
          <p:cNvPr id="152" name="Google Shape;152;p24"/>
          <p:cNvSpPr txBox="1"/>
          <p:nvPr/>
        </p:nvSpPr>
        <p:spPr>
          <a:xfrm>
            <a:off x="144449" y="748078"/>
            <a:ext cx="8518800" cy="4327196"/>
          </a:xfrm>
          <a:prstGeom prst="rect">
            <a:avLst/>
          </a:prstGeom>
          <a:noFill/>
          <a:ln>
            <a:noFill/>
          </a:ln>
        </p:spPr>
        <p:txBody>
          <a:bodyPr spcFirstLastPara="1" wrap="square" lIns="91425" tIns="91425" rIns="91425" bIns="91425" anchor="t" anchorCtr="0">
            <a:noAutofit/>
          </a:bodyPr>
          <a:lstStyle/>
          <a:p>
            <a:pPr marL="457200" lvl="0" indent="-317500">
              <a:lnSpc>
                <a:spcPct val="150000"/>
              </a:lnSpc>
              <a:buClr>
                <a:srgbClr val="19CA99"/>
              </a:buClr>
              <a:buSzPts val="1400"/>
              <a:buFont typeface="Montserrat"/>
              <a:buChar char="●"/>
            </a:pPr>
            <a:r>
              <a:rPr lang="en-US" dirty="0">
                <a:latin typeface="Montserrat"/>
                <a:ea typeface="Montserrat"/>
                <a:cs typeface="Montserrat"/>
                <a:sym typeface="Montserrat"/>
              </a:rPr>
              <a:t>The global path planner is concerned with long range planning and uses the available map information, which can be slow, but is key to finding the most efficient path to a distant goal. It’s not concerned with the robot's dynamics or how to avoid unexpected obstacles, which are left to the local path planner.</a:t>
            </a:r>
          </a:p>
          <a:p>
            <a:pPr marL="457200" lvl="0" indent="-317500">
              <a:lnSpc>
                <a:spcPct val="150000"/>
              </a:lnSpc>
              <a:buClr>
                <a:srgbClr val="19CA99"/>
              </a:buClr>
              <a:buSzPts val="1400"/>
              <a:buFont typeface="Montserrat"/>
              <a:buChar char="●"/>
            </a:pPr>
            <a:r>
              <a:rPr lang="en-US" b="1" dirty="0">
                <a:latin typeface="Montserrat"/>
                <a:ea typeface="Montserrat"/>
                <a:cs typeface="Montserrat"/>
                <a:sym typeface="Montserrat"/>
              </a:rPr>
              <a:t>The global planner</a:t>
            </a:r>
            <a:r>
              <a:rPr lang="en-US" dirty="0">
                <a:latin typeface="Montserrat"/>
                <a:ea typeface="Montserrat"/>
                <a:cs typeface="Montserrat"/>
                <a:sym typeface="Montserrat"/>
              </a:rPr>
              <a:t> - will calculate a safe path for the robot to use to arrive to the specified goal. The global planner uses the global </a:t>
            </a:r>
            <a:r>
              <a:rPr lang="en-US" dirty="0" err="1">
                <a:latin typeface="Montserrat"/>
                <a:ea typeface="Montserrat"/>
                <a:cs typeface="Montserrat"/>
                <a:sym typeface="Montserrat"/>
              </a:rPr>
              <a:t>costmap</a:t>
            </a:r>
            <a:r>
              <a:rPr lang="en-US" dirty="0">
                <a:latin typeface="Montserrat"/>
                <a:ea typeface="Montserrat"/>
                <a:cs typeface="Montserrat"/>
                <a:sym typeface="Montserrat"/>
              </a:rPr>
              <a:t> data in order to calculate this path.</a:t>
            </a:r>
          </a:p>
          <a:p>
            <a:pPr marL="457200" lvl="0" indent="-317500">
              <a:lnSpc>
                <a:spcPct val="150000"/>
              </a:lnSpc>
              <a:buClr>
                <a:srgbClr val="19CA99"/>
              </a:buClr>
              <a:buSzPts val="1400"/>
              <a:buFont typeface="Montserrat"/>
              <a:buChar char="●"/>
            </a:pPr>
            <a:r>
              <a:rPr lang="en-US" b="1" dirty="0">
                <a:latin typeface="Montserrat"/>
                <a:ea typeface="Montserrat"/>
                <a:cs typeface="Montserrat"/>
                <a:sym typeface="Montserrat"/>
              </a:rPr>
              <a:t>The local planner</a:t>
            </a:r>
            <a:r>
              <a:rPr lang="en-US" dirty="0">
                <a:latin typeface="Montserrat"/>
                <a:ea typeface="Montserrat"/>
                <a:cs typeface="Montserrat"/>
                <a:sym typeface="Montserrat"/>
              </a:rPr>
              <a:t> - uses data from the Global Planner and breaking it into smaller parts. By that, its achieving information about obstacles and control the robot movement. The local planner operates over a local </a:t>
            </a:r>
            <a:r>
              <a:rPr lang="en-US" dirty="0" err="1">
                <a:latin typeface="Montserrat"/>
                <a:ea typeface="Montserrat"/>
                <a:cs typeface="Montserrat"/>
                <a:sym typeface="Montserrat"/>
              </a:rPr>
              <a:t>costmap</a:t>
            </a:r>
            <a:r>
              <a:rPr lang="en-US" dirty="0">
                <a:latin typeface="Montserrat"/>
                <a:ea typeface="Montserrat"/>
                <a:cs typeface="Montserrat"/>
                <a:sym typeface="Montserrat"/>
              </a:rPr>
              <a:t>.</a:t>
            </a:r>
          </a:p>
          <a:p>
            <a:pPr marL="457200" lvl="0" indent="-317500">
              <a:lnSpc>
                <a:spcPct val="150000"/>
              </a:lnSpc>
              <a:buClr>
                <a:srgbClr val="19CA99"/>
              </a:buClr>
              <a:buSzPts val="1400"/>
              <a:buFont typeface="Montserrat"/>
              <a:buChar char="●"/>
            </a:pPr>
            <a:r>
              <a:rPr lang="en-US" b="1" dirty="0">
                <a:latin typeface="Montserrat"/>
                <a:ea typeface="Montserrat"/>
                <a:cs typeface="Montserrat"/>
                <a:sym typeface="Montserrat"/>
              </a:rPr>
              <a:t>Note </a:t>
            </a:r>
            <a:r>
              <a:rPr lang="en-US" dirty="0">
                <a:latin typeface="Montserrat"/>
                <a:ea typeface="Montserrat"/>
                <a:cs typeface="Montserrat"/>
                <a:sym typeface="Montserrat"/>
              </a:rPr>
              <a:t>- There are different types of Global and Local Planners depending on you setup and main goal.  </a:t>
            </a:r>
          </a:p>
          <a:p>
            <a:pPr marL="457200" lvl="0" indent="-317500">
              <a:lnSpc>
                <a:spcPct val="150000"/>
              </a:lnSpc>
              <a:buClr>
                <a:srgbClr val="19CA99"/>
              </a:buClr>
              <a:buSzPts val="1400"/>
              <a:buFont typeface="Montserrat"/>
              <a:buChar char="●"/>
            </a:pPr>
            <a:endParaRPr lang="en-US" dirty="0">
              <a:latin typeface="Montserrat"/>
              <a:ea typeface="Montserrat"/>
              <a:cs typeface="Montserrat"/>
              <a:sym typeface="Montserrat"/>
            </a:endParaRPr>
          </a:p>
          <a:p>
            <a:pPr marL="139700" lvl="0">
              <a:lnSpc>
                <a:spcPct val="150000"/>
              </a:lnSpc>
              <a:buClr>
                <a:srgbClr val="19CA99"/>
              </a:buClr>
              <a:buSzPts val="1400"/>
            </a:pPr>
            <a:endParaRPr dirty="0">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6137</TotalTime>
  <Words>767</Words>
  <Application>Microsoft Office PowerPoint</Application>
  <PresentationFormat>‫הצגה על המסך (16:9)</PresentationFormat>
  <Paragraphs>106</Paragraphs>
  <Slides>14</Slides>
  <Notes>14</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14</vt:i4>
      </vt:variant>
    </vt:vector>
  </HeadingPairs>
  <TitlesOfParts>
    <vt:vector size="22" baseType="lpstr">
      <vt:lpstr>Lato</vt:lpstr>
      <vt:lpstr>Wingdings</vt:lpstr>
      <vt:lpstr>Nunito Sans</vt:lpstr>
      <vt:lpstr>Calibri</vt:lpstr>
      <vt:lpstr>Montserrat</vt:lpstr>
      <vt:lpstr>Montserrat Medium</vt:lpstr>
      <vt:lpstr>Arial</vt:lpstr>
      <vt:lpstr>Simple Light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cp:lastModifiedBy>Guy Shafir</cp:lastModifiedBy>
  <cp:revision>29</cp:revision>
  <dcterms:modified xsi:type="dcterms:W3CDTF">2023-01-11T14:11:37Z</dcterms:modified>
</cp:coreProperties>
</file>